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8" d="100"/>
          <a:sy n="78" d="100"/>
        </p:scale>
        <p:origin x="146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980243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3858980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4030338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wasbuckler/DataScienceApplied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wasbuckler/DataScienceAppliedCap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wasbuckler/DataScienceApplied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wasbuckler/DataScienceApplied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wasbuckler/DataScienceAppliedCapstone/blob/main/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wasbuckler/DataScienceApplied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wasbuckler/DataScienceApplied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Swasbuckler/DataScienceAppliedCapstone/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Andy Hadian Shah</a:t>
            </a:r>
          </a:p>
          <a:p>
            <a:r>
              <a:rPr lang="en-US" dirty="0">
                <a:solidFill>
                  <a:schemeClr val="bg2"/>
                </a:solidFill>
                <a:latin typeface="Abadi" panose="020B0604020104020204" pitchFamily="34" charset="0"/>
                <a:ea typeface="SF Pro" pitchFamily="2" charset="0"/>
                <a:cs typeface="SF Pro" pitchFamily="2" charset="0"/>
              </a:rPr>
              <a:t>25</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October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445080"/>
            <a:ext cx="5761423" cy="5355770"/>
          </a:xfrm>
          <a:prstGeom prst="rect">
            <a:avLst/>
          </a:prstGeom>
        </p:spPr>
        <p:txBody>
          <a:bodyPr/>
          <a:lstStyle/>
          <a:p>
            <a:r>
              <a:rPr lang="en-US" sz="2200" dirty="0">
                <a:solidFill>
                  <a:schemeClr val="accent3">
                    <a:lumMod val="25000"/>
                  </a:schemeClr>
                </a:solidFill>
                <a:latin typeface="Abadi" panose="020B0604020104020204" pitchFamily="34" charset="0"/>
              </a:rPr>
              <a:t>Data from the SpaceX APIs were taken, which had previously been filtered for only containing Falcon 9 launches and cleaned of missing values. The data was then analyzed of the value counts of categorical columns like Launch Sites, Orbits and Outcomes. A label binary class was then added to the dataset named “class” for successful and failure outcomes.</a:t>
            </a:r>
          </a:p>
          <a:p>
            <a:r>
              <a:rPr lang="en-US" sz="2200" dirty="0">
                <a:solidFill>
                  <a:schemeClr val="accent3">
                    <a:lumMod val="25000"/>
                  </a:schemeClr>
                </a:solidFill>
                <a:latin typeface="Abadi" panose="020B0604020104020204" pitchFamily="34" charset="0"/>
              </a:rPr>
              <a:t>Flowchart of the process can be seen in the diagram to the right</a:t>
            </a:r>
          </a:p>
          <a:p>
            <a:pPr marL="0" indent="0">
              <a:buNone/>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https://github.com/Swasbuckler/DataScienceAppliedCapstone/blob/main/labs-jupyter-spacex-Data%20wrangling.ipynb</a:t>
            </a:r>
            <a:r>
              <a:rPr lang="en-US" sz="2200" dirty="0">
                <a:solidFill>
                  <a:schemeClr val="accent3">
                    <a:lumMod val="25000"/>
                  </a:schemeClr>
                </a:solidFill>
                <a:latin typeface="Abadi" panose="020B0604020104020204" pitchFamily="34" charset="0"/>
              </a:rPr>
              <a:t> </a:t>
            </a:r>
          </a:p>
          <a:p>
            <a:pPr marL="0" indent="0">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CECD10FE-55CC-C418-B08B-DC3E67EE0F48}"/>
              </a:ext>
            </a:extLst>
          </p:cNvPr>
          <p:cNvSpPr txBox="1">
            <a:spLocks/>
          </p:cNvSpPr>
          <p:nvPr/>
        </p:nvSpPr>
        <p:spPr>
          <a:xfrm>
            <a:off x="8507032" y="1628979"/>
            <a:ext cx="1627566"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Data Collection</a:t>
            </a:r>
          </a:p>
        </p:txBody>
      </p:sp>
      <p:sp>
        <p:nvSpPr>
          <p:cNvPr id="3" name="Content Placeholder 4">
            <a:extLst>
              <a:ext uri="{FF2B5EF4-FFF2-40B4-BE49-F238E27FC236}">
                <a16:creationId xmlns:a16="http://schemas.microsoft.com/office/drawing/2014/main" id="{F867BB1C-0C19-500E-288F-42E63AD60E31}"/>
              </a:ext>
            </a:extLst>
          </p:cNvPr>
          <p:cNvSpPr txBox="1">
            <a:spLocks/>
          </p:cNvSpPr>
          <p:nvPr/>
        </p:nvSpPr>
        <p:spPr>
          <a:xfrm>
            <a:off x="7087205" y="2671081"/>
            <a:ext cx="1627567"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Raw Dataset</a:t>
            </a:r>
          </a:p>
        </p:txBody>
      </p:sp>
      <p:cxnSp>
        <p:nvCxnSpPr>
          <p:cNvPr id="6" name="Straight Arrow Connector 5">
            <a:extLst>
              <a:ext uri="{FF2B5EF4-FFF2-40B4-BE49-F238E27FC236}">
                <a16:creationId xmlns:a16="http://schemas.microsoft.com/office/drawing/2014/main" id="{64622C15-F746-D824-714F-2B7BBCD8F5D4}"/>
              </a:ext>
            </a:extLst>
          </p:cNvPr>
          <p:cNvCxnSpPr>
            <a:cxnSpLocks/>
            <a:stCxn id="2" idx="2"/>
            <a:endCxn id="3" idx="0"/>
          </p:cNvCxnSpPr>
          <p:nvPr/>
        </p:nvCxnSpPr>
        <p:spPr>
          <a:xfrm flipH="1">
            <a:off x="7900989" y="1971470"/>
            <a:ext cx="1419826" cy="699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9FD943D7-336B-5148-03D7-E86DCBDB854A}"/>
              </a:ext>
            </a:extLst>
          </p:cNvPr>
          <p:cNvSpPr txBox="1">
            <a:spLocks/>
          </p:cNvSpPr>
          <p:nvPr/>
        </p:nvSpPr>
        <p:spPr>
          <a:xfrm>
            <a:off x="9473671" y="3674197"/>
            <a:ext cx="1703236"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Cleaned Dataset</a:t>
            </a:r>
          </a:p>
        </p:txBody>
      </p:sp>
      <p:cxnSp>
        <p:nvCxnSpPr>
          <p:cNvPr id="9" name="Straight Arrow Connector 8">
            <a:extLst>
              <a:ext uri="{FF2B5EF4-FFF2-40B4-BE49-F238E27FC236}">
                <a16:creationId xmlns:a16="http://schemas.microsoft.com/office/drawing/2014/main" id="{17413A19-0F7C-31D7-9F99-D2FC340A3305}"/>
              </a:ext>
            </a:extLst>
          </p:cNvPr>
          <p:cNvCxnSpPr>
            <a:cxnSpLocks/>
            <a:stCxn id="3" idx="2"/>
            <a:endCxn id="7" idx="0"/>
          </p:cNvCxnSpPr>
          <p:nvPr/>
        </p:nvCxnSpPr>
        <p:spPr>
          <a:xfrm>
            <a:off x="7900989" y="3013572"/>
            <a:ext cx="2424300" cy="660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4">
            <a:extLst>
              <a:ext uri="{FF2B5EF4-FFF2-40B4-BE49-F238E27FC236}">
                <a16:creationId xmlns:a16="http://schemas.microsoft.com/office/drawing/2014/main" id="{366138EB-3392-FBDB-CDC8-69349FEF0D7E}"/>
              </a:ext>
            </a:extLst>
          </p:cNvPr>
          <p:cNvSpPr txBox="1">
            <a:spLocks/>
          </p:cNvSpPr>
          <p:nvPr/>
        </p:nvSpPr>
        <p:spPr>
          <a:xfrm>
            <a:off x="6714331" y="4616734"/>
            <a:ext cx="2928108"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Categorical Column Analysis</a:t>
            </a:r>
          </a:p>
        </p:txBody>
      </p:sp>
      <p:cxnSp>
        <p:nvCxnSpPr>
          <p:cNvPr id="12" name="Straight Arrow Connector 11">
            <a:extLst>
              <a:ext uri="{FF2B5EF4-FFF2-40B4-BE49-F238E27FC236}">
                <a16:creationId xmlns:a16="http://schemas.microsoft.com/office/drawing/2014/main" id="{2598CD2F-3474-FE31-DD03-B2594DAB05AB}"/>
              </a:ext>
            </a:extLst>
          </p:cNvPr>
          <p:cNvCxnSpPr>
            <a:cxnSpLocks/>
            <a:stCxn id="7" idx="2"/>
            <a:endCxn id="11" idx="0"/>
          </p:cNvCxnSpPr>
          <p:nvPr/>
        </p:nvCxnSpPr>
        <p:spPr>
          <a:xfrm flipH="1">
            <a:off x="8178385" y="4016688"/>
            <a:ext cx="2146904" cy="600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8B87D6-1BBC-B7F9-E5DE-D9C95A354B0B}"/>
              </a:ext>
            </a:extLst>
          </p:cNvPr>
          <p:cNvSpPr txBox="1"/>
          <p:nvPr/>
        </p:nvSpPr>
        <p:spPr>
          <a:xfrm>
            <a:off x="6747294" y="3828434"/>
            <a:ext cx="2090134" cy="646331"/>
          </a:xfrm>
          <a:prstGeom prst="rect">
            <a:avLst/>
          </a:prstGeom>
          <a:noFill/>
        </p:spPr>
        <p:txBody>
          <a:bodyPr wrap="square" rtlCol="0">
            <a:spAutoFit/>
          </a:bodyPr>
          <a:lstStyle/>
          <a:p>
            <a:r>
              <a:rPr lang="en-US" dirty="0"/>
              <a:t>Value counts of categorical columns</a:t>
            </a:r>
            <a:endParaRPr lang="en-MY" dirty="0"/>
          </a:p>
        </p:txBody>
      </p:sp>
      <p:sp>
        <p:nvSpPr>
          <p:cNvPr id="14" name="TextBox 13">
            <a:extLst>
              <a:ext uri="{FF2B5EF4-FFF2-40B4-BE49-F238E27FC236}">
                <a16:creationId xmlns:a16="http://schemas.microsoft.com/office/drawing/2014/main" id="{0D474BC2-943D-28B7-8A0B-15D300686334}"/>
              </a:ext>
            </a:extLst>
          </p:cNvPr>
          <p:cNvSpPr txBox="1"/>
          <p:nvPr/>
        </p:nvSpPr>
        <p:spPr>
          <a:xfrm>
            <a:off x="6703067" y="2093835"/>
            <a:ext cx="2090134" cy="369332"/>
          </a:xfrm>
          <a:prstGeom prst="rect">
            <a:avLst/>
          </a:prstGeom>
          <a:noFill/>
        </p:spPr>
        <p:txBody>
          <a:bodyPr wrap="square" rtlCol="0">
            <a:spAutoFit/>
          </a:bodyPr>
          <a:lstStyle/>
          <a:p>
            <a:r>
              <a:rPr lang="en-US" dirty="0"/>
              <a:t>SpaceX Dataset</a:t>
            </a:r>
            <a:endParaRPr lang="en-MY" dirty="0"/>
          </a:p>
        </p:txBody>
      </p:sp>
      <p:sp>
        <p:nvSpPr>
          <p:cNvPr id="19" name="TextBox 18">
            <a:extLst>
              <a:ext uri="{FF2B5EF4-FFF2-40B4-BE49-F238E27FC236}">
                <a16:creationId xmlns:a16="http://schemas.microsoft.com/office/drawing/2014/main" id="{4DF872AA-4392-4713-9293-1BC402183425}"/>
              </a:ext>
            </a:extLst>
          </p:cNvPr>
          <p:cNvSpPr txBox="1"/>
          <p:nvPr/>
        </p:nvSpPr>
        <p:spPr>
          <a:xfrm>
            <a:off x="9606984" y="2052187"/>
            <a:ext cx="2331579" cy="1477328"/>
          </a:xfrm>
          <a:prstGeom prst="rect">
            <a:avLst/>
          </a:prstGeom>
          <a:noFill/>
        </p:spPr>
        <p:txBody>
          <a:bodyPr wrap="square" rtlCol="0">
            <a:spAutoFit/>
          </a:bodyPr>
          <a:lstStyle/>
          <a:p>
            <a:r>
              <a:rPr lang="en-US" dirty="0"/>
              <a:t>Filtered for Falcon 9 launches, and removing rows that held missing data from column </a:t>
            </a:r>
            <a:r>
              <a:rPr lang="en-MY" dirty="0" err="1"/>
              <a:t>PayloadMass</a:t>
            </a:r>
            <a:endParaRPr lang="en-MY" dirty="0"/>
          </a:p>
        </p:txBody>
      </p:sp>
      <p:sp>
        <p:nvSpPr>
          <p:cNvPr id="31" name="Content Placeholder 4">
            <a:extLst>
              <a:ext uri="{FF2B5EF4-FFF2-40B4-BE49-F238E27FC236}">
                <a16:creationId xmlns:a16="http://schemas.microsoft.com/office/drawing/2014/main" id="{7DC7BD4E-0BAD-2603-C6F7-AFBB0AF05143}"/>
              </a:ext>
            </a:extLst>
          </p:cNvPr>
          <p:cNvSpPr txBox="1">
            <a:spLocks/>
          </p:cNvSpPr>
          <p:nvPr/>
        </p:nvSpPr>
        <p:spPr>
          <a:xfrm>
            <a:off x="8827559" y="5781495"/>
            <a:ext cx="2928108"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Adding Binary Label Class</a:t>
            </a:r>
          </a:p>
        </p:txBody>
      </p:sp>
      <p:cxnSp>
        <p:nvCxnSpPr>
          <p:cNvPr id="33" name="Straight Arrow Connector 32">
            <a:extLst>
              <a:ext uri="{FF2B5EF4-FFF2-40B4-BE49-F238E27FC236}">
                <a16:creationId xmlns:a16="http://schemas.microsoft.com/office/drawing/2014/main" id="{66C51B28-D7B1-332F-67EB-B650D5A4902A}"/>
              </a:ext>
            </a:extLst>
          </p:cNvPr>
          <p:cNvCxnSpPr>
            <a:stCxn id="11" idx="2"/>
            <a:endCxn id="31" idx="0"/>
          </p:cNvCxnSpPr>
          <p:nvPr/>
        </p:nvCxnSpPr>
        <p:spPr>
          <a:xfrm>
            <a:off x="8178385" y="4959225"/>
            <a:ext cx="2113228" cy="822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E44265D-A436-3D29-34D7-D582B47B8B92}"/>
              </a:ext>
            </a:extLst>
          </p:cNvPr>
          <p:cNvSpPr txBox="1"/>
          <p:nvPr/>
        </p:nvSpPr>
        <p:spPr>
          <a:xfrm>
            <a:off x="9848429" y="4787979"/>
            <a:ext cx="2090134" cy="923330"/>
          </a:xfrm>
          <a:prstGeom prst="rect">
            <a:avLst/>
          </a:prstGeom>
          <a:noFill/>
        </p:spPr>
        <p:txBody>
          <a:bodyPr wrap="square" rtlCol="0">
            <a:spAutoFit/>
          </a:bodyPr>
          <a:lstStyle/>
          <a:p>
            <a:r>
              <a:rPr lang="en-US" dirty="0"/>
              <a:t>Adding class column for successful and failure outcomes</a:t>
            </a:r>
            <a:endParaRPr lang="en-MY"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Charts used for Data Visualization include </a:t>
            </a:r>
            <a:r>
              <a:rPr lang="en-US" sz="2200" dirty="0" err="1">
                <a:solidFill>
                  <a:schemeClr val="accent3">
                    <a:lumMod val="25000"/>
                  </a:schemeClr>
                </a:solidFill>
                <a:latin typeface="Abadi"/>
              </a:rPr>
              <a:t>Catplots</a:t>
            </a:r>
            <a:r>
              <a:rPr lang="en-US" sz="2200" dirty="0">
                <a:solidFill>
                  <a:schemeClr val="accent3">
                    <a:lumMod val="25000"/>
                  </a:schemeClr>
                </a:solidFill>
                <a:latin typeface="Abadi"/>
              </a:rPr>
              <a:t>, Scatter Plots, Bar Plot and Line Plot.</a:t>
            </a:r>
          </a:p>
          <a:p>
            <a:pPr>
              <a:lnSpc>
                <a:spcPct val="100000"/>
              </a:lnSpc>
              <a:spcBef>
                <a:spcPts val="1400"/>
              </a:spcBef>
            </a:pPr>
            <a:r>
              <a:rPr lang="en-US" sz="2200" dirty="0" err="1">
                <a:solidFill>
                  <a:schemeClr val="accent3">
                    <a:lumMod val="25000"/>
                  </a:schemeClr>
                </a:solidFill>
                <a:latin typeface="Abadi"/>
              </a:rPr>
              <a:t>Catplots</a:t>
            </a:r>
            <a:r>
              <a:rPr lang="en-US" sz="2200" dirty="0">
                <a:solidFill>
                  <a:schemeClr val="accent3">
                    <a:lumMod val="25000"/>
                  </a:schemeClr>
                </a:solidFill>
                <a:latin typeface="Abadi"/>
              </a:rPr>
              <a:t>, Scatter Plots and Bar Plot were chosen to help show the relationship between categorical and numeric columns. Doing so helped with identifying the hidden patterns found between columns like Orbits, Launch sites, Flight numbers, Payload mass etc.</a:t>
            </a:r>
          </a:p>
          <a:p>
            <a:pPr>
              <a:lnSpc>
                <a:spcPct val="100000"/>
              </a:lnSpc>
              <a:spcBef>
                <a:spcPts val="1400"/>
              </a:spcBef>
            </a:pPr>
            <a:r>
              <a:rPr lang="en-US" sz="2200" dirty="0">
                <a:solidFill>
                  <a:schemeClr val="accent3">
                    <a:lumMod val="25000"/>
                  </a:schemeClr>
                </a:solidFill>
                <a:latin typeface="Abadi"/>
              </a:rPr>
              <a:t>Line Plot was used to learn of time series patterns through the years.</a:t>
            </a:r>
          </a:p>
          <a:p>
            <a:pPr marL="0" indent="0">
              <a:buNone/>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https://github.com/Swasbuckler/DataScienceAppliedCapstone/blob/main/edadataviz.ipynb</a:t>
            </a: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620636"/>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SQL queries that have been used to extract data from the dataset which includes,</a:t>
            </a:r>
          </a:p>
          <a:p>
            <a:pPr>
              <a:lnSpc>
                <a:spcPct val="100000"/>
              </a:lnSpc>
              <a:spcBef>
                <a:spcPts val="1400"/>
              </a:spcBef>
            </a:pPr>
            <a:r>
              <a:rPr lang="en-US" sz="2200" dirty="0">
                <a:solidFill>
                  <a:schemeClr val="accent3">
                    <a:lumMod val="25000"/>
                  </a:schemeClr>
                </a:solidFill>
                <a:latin typeface="Abadi"/>
              </a:rPr>
              <a:t>Unique data of columns</a:t>
            </a:r>
          </a:p>
          <a:p>
            <a:pPr>
              <a:lnSpc>
                <a:spcPct val="100000"/>
              </a:lnSpc>
              <a:spcBef>
                <a:spcPts val="1400"/>
              </a:spcBef>
            </a:pPr>
            <a:r>
              <a:rPr lang="en-US" sz="2200" dirty="0">
                <a:solidFill>
                  <a:schemeClr val="accent3">
                    <a:lumMod val="25000"/>
                  </a:schemeClr>
                </a:solidFill>
                <a:latin typeface="Abadi" panose="020B0604020104020204" pitchFamily="34" charset="0"/>
              </a:rPr>
              <a:t>Extract specific rows based on conditions such as Launch site starting with a substring, first ever launch date, etc.</a:t>
            </a:r>
          </a:p>
          <a:p>
            <a:pPr>
              <a:lnSpc>
                <a:spcPct val="100000"/>
              </a:lnSpc>
              <a:spcBef>
                <a:spcPts val="1400"/>
              </a:spcBef>
            </a:pPr>
            <a:r>
              <a:rPr lang="en-US" sz="2200" dirty="0">
                <a:solidFill>
                  <a:schemeClr val="accent3">
                    <a:lumMod val="25000"/>
                  </a:schemeClr>
                </a:solidFill>
                <a:latin typeface="Abadi" panose="020B0604020104020204" pitchFamily="34" charset="0"/>
              </a:rPr>
              <a:t>Using aggregate functions to determine average, count, sum, min and max values</a:t>
            </a:r>
          </a:p>
          <a:p>
            <a:pPr marL="0" indent="0">
              <a:buNone/>
            </a:pPr>
            <a:endParaRPr lang="en-US" dirty="0"/>
          </a:p>
          <a:p>
            <a:pPr marL="0" indent="0">
              <a:buNone/>
            </a:pPr>
            <a:r>
              <a:rPr lang="en-US" sz="2200" dirty="0">
                <a:solidFill>
                  <a:schemeClr val="accent3">
                    <a:lumMod val="25000"/>
                  </a:schemeClr>
                </a:solidFill>
                <a:latin typeface="Abadi"/>
              </a:rPr>
              <a:t>GitHub URL: </a:t>
            </a:r>
            <a:r>
              <a:rPr lang="en-US" sz="2200" dirty="0">
                <a:solidFill>
                  <a:schemeClr val="accent3">
                    <a:lumMod val="25000"/>
                  </a:schemeClr>
                </a:solidFill>
                <a:latin typeface="Abadi"/>
                <a:hlinkClick r:id="rId3"/>
              </a:rPr>
              <a:t>https://github.com/Swasbuckler/DataScienceAppliedCapstone/blob/main/jupyter-labs-eda-sql-coursera_sqllite.ipynb</a:t>
            </a:r>
            <a:r>
              <a:rPr lang="en-US" sz="2200" dirty="0">
                <a:solidFill>
                  <a:schemeClr val="accent3">
                    <a:lumMod val="25000"/>
                  </a:schemeClr>
                </a:solidFill>
                <a:latin typeface="Abadi"/>
              </a:rPr>
              <a:t> </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3"/>
            <a:ext cx="10515600" cy="455215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Iterative maps were used to position launch sites across the earth to compare where they are from one another, whilst also seeing their proximity to other locations on earth, like with other cities and roads.</a:t>
            </a:r>
          </a:p>
          <a:p>
            <a:pPr>
              <a:lnSpc>
                <a:spcPct val="100000"/>
              </a:lnSpc>
              <a:spcBef>
                <a:spcPts val="1400"/>
              </a:spcBef>
            </a:pPr>
            <a:r>
              <a:rPr lang="en-US" sz="2200" dirty="0">
                <a:solidFill>
                  <a:schemeClr val="accent3">
                    <a:lumMod val="25000"/>
                  </a:schemeClr>
                </a:solidFill>
                <a:latin typeface="Abadi" panose="020B0604020104020204" pitchFamily="34" charset="0"/>
              </a:rPr>
              <a:t>Markers, Labels, Circles and Lines help with positioning launch sites on the map no matter how far the maps are zoomed out for better a user experience. Lines and labels helped to identify what is being seen on the map and view distances between locations.</a:t>
            </a:r>
          </a:p>
          <a:p>
            <a:pPr marL="0" indent="0">
              <a:lnSpc>
                <a:spcPct val="100000"/>
              </a:lnSpc>
              <a:spcBef>
                <a:spcPts val="1400"/>
              </a:spcBef>
              <a:buNone/>
            </a:pPr>
            <a:endParaRPr lang="en-US" dirty="0"/>
          </a:p>
          <a:p>
            <a:pPr marL="0" indent="0">
              <a:buNone/>
            </a:pPr>
            <a:r>
              <a:rPr lang="en-US" sz="2200" dirty="0">
                <a:solidFill>
                  <a:schemeClr val="accent3">
                    <a:lumMod val="25000"/>
                  </a:schemeClr>
                </a:solidFill>
                <a:latin typeface="Abadi" panose="020B0604020104020204" pitchFamily="34" charset="0"/>
              </a:rPr>
              <a:t>GitHub URL: </a:t>
            </a:r>
          </a:p>
          <a:p>
            <a:pPr marL="0" indent="0">
              <a:buNone/>
            </a:pPr>
            <a:r>
              <a:rPr lang="en-US" sz="2200" dirty="0">
                <a:solidFill>
                  <a:schemeClr val="accent3">
                    <a:lumMod val="25000"/>
                  </a:schemeClr>
                </a:solidFill>
                <a:latin typeface="Abadi" panose="020B0604020104020204" pitchFamily="34" charset="0"/>
                <a:hlinkClick r:id="rId3"/>
              </a:rPr>
              <a:t>https://github.com/Swasbuckler/DataScienceAppliedCapstone/blob/main/lab_jupyter_launch_site_location.ipynb</a:t>
            </a: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8557"/>
            <a:ext cx="5436059" cy="518432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charts and scatter plots were shown where users can interact with them through a dropdown and range selector.</a:t>
            </a:r>
          </a:p>
          <a:p>
            <a:pPr>
              <a:lnSpc>
                <a:spcPct val="100000"/>
              </a:lnSpc>
              <a:spcBef>
                <a:spcPts val="1400"/>
              </a:spcBef>
            </a:pPr>
            <a:r>
              <a:rPr lang="en-US" sz="2200" dirty="0">
                <a:solidFill>
                  <a:schemeClr val="accent3">
                    <a:lumMod val="25000"/>
                  </a:schemeClr>
                </a:solidFill>
                <a:latin typeface="Abadi" panose="020B0604020104020204" pitchFamily="34" charset="0"/>
              </a:rPr>
              <a:t>For the dropdown, users can select to view data on all launch sites or a specific site. While the range selector selects on the scatter plot mass.</a:t>
            </a:r>
          </a:p>
          <a:p>
            <a:pPr>
              <a:lnSpc>
                <a:spcPct val="100000"/>
              </a:lnSpc>
              <a:spcBef>
                <a:spcPts val="1400"/>
              </a:spcBef>
            </a:pPr>
            <a:r>
              <a:rPr lang="en-US" sz="2200" dirty="0">
                <a:solidFill>
                  <a:schemeClr val="accent3">
                    <a:lumMod val="25000"/>
                  </a:schemeClr>
                </a:solidFill>
                <a:latin typeface="Abadi" panose="020B0604020104020204" pitchFamily="34" charset="0"/>
              </a:rPr>
              <a:t>These interactivity helps user to make a </a:t>
            </a:r>
          </a:p>
          <a:p>
            <a:pPr marL="0" indent="0">
              <a:buNone/>
            </a:pPr>
            <a:endParaRPr lang="en-US" dirty="0"/>
          </a:p>
          <a:p>
            <a:pPr marL="0" indent="0">
              <a:buNone/>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https://github.com/Swasbuckler/DataScienceAppliedCapstone/blob/main/spacex-dash-app.py</a:t>
            </a: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a:extLst>
              <a:ext uri="{FF2B5EF4-FFF2-40B4-BE49-F238E27FC236}">
                <a16:creationId xmlns:a16="http://schemas.microsoft.com/office/drawing/2014/main" id="{1A51F629-ECA1-EBFA-27D1-2BD46275839D}"/>
              </a:ext>
            </a:extLst>
          </p:cNvPr>
          <p:cNvPicPr>
            <a:picLocks noChangeAspect="1"/>
          </p:cNvPicPr>
          <p:nvPr/>
        </p:nvPicPr>
        <p:blipFill>
          <a:blip r:embed="rId4"/>
          <a:stretch>
            <a:fillRect/>
          </a:stretch>
        </p:blipFill>
        <p:spPr>
          <a:xfrm>
            <a:off x="7644861" y="1074300"/>
            <a:ext cx="4036356" cy="3067393"/>
          </a:xfrm>
          <a:prstGeom prst="rect">
            <a:avLst/>
          </a:prstGeom>
        </p:spPr>
      </p:pic>
      <p:pic>
        <p:nvPicPr>
          <p:cNvPr id="8" name="Picture 7">
            <a:extLst>
              <a:ext uri="{FF2B5EF4-FFF2-40B4-BE49-F238E27FC236}">
                <a16:creationId xmlns:a16="http://schemas.microsoft.com/office/drawing/2014/main" id="{BC8DB1AA-0560-2099-E276-907C93340448}"/>
              </a:ext>
            </a:extLst>
          </p:cNvPr>
          <p:cNvPicPr>
            <a:picLocks noChangeAspect="1"/>
          </p:cNvPicPr>
          <p:nvPr/>
        </p:nvPicPr>
        <p:blipFill>
          <a:blip r:embed="rId5"/>
          <a:stretch>
            <a:fillRect/>
          </a:stretch>
        </p:blipFill>
        <p:spPr>
          <a:xfrm>
            <a:off x="6206069" y="4128294"/>
            <a:ext cx="4743905" cy="2517086"/>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093"/>
            <a:ext cx="5099867" cy="5243377"/>
          </a:xfrm>
          <a:prstGeom prst="rect">
            <a:avLst/>
          </a:prstGeom>
        </p:spPr>
        <p:txBody>
          <a:bodyPr>
            <a:normAutofit fontScale="92500" lnSpcReduction="1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processed data after data wrangling is separated to a feature and label sets. The feature set is then scaled and the whole dataset is split into a train and test set with 20% going to the testing set.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is used to do Cross Validation of 10 and find the best parameters for classifiers Logistic Regression, Support Vector Classifier, Decision Tree and K-Nearest </a:t>
            </a:r>
            <a:r>
              <a:rPr lang="en-US" sz="1800" dirty="0" err="1">
                <a:solidFill>
                  <a:schemeClr val="accent3">
                    <a:lumMod val="25000"/>
                  </a:schemeClr>
                </a:solidFill>
                <a:latin typeface="Abadi" panose="020B0604020104020204" pitchFamily="34" charset="0"/>
              </a:rPr>
              <a:t>Neighbour</a:t>
            </a:r>
            <a:r>
              <a:rPr lang="en-US" sz="1800" dirty="0">
                <a:solidFill>
                  <a:schemeClr val="accent3">
                    <a:lumMod val="25000"/>
                  </a:schemeClr>
                </a:solidFill>
                <a:latin typeface="Abadi" panose="020B0604020104020204" pitchFamily="34" charset="0"/>
              </a:rPr>
              <a:t>. The classifiers are evaluated on accuracy and the best performing one is picked.</a:t>
            </a:r>
          </a:p>
          <a:p>
            <a:pPr>
              <a:lnSpc>
                <a:spcPct val="100000"/>
              </a:lnSpc>
              <a:spcBef>
                <a:spcPts val="1400"/>
              </a:spcBef>
            </a:pPr>
            <a:r>
              <a:rPr lang="en-US" sz="2200" dirty="0">
                <a:solidFill>
                  <a:schemeClr val="accent3">
                    <a:lumMod val="25000"/>
                  </a:schemeClr>
                </a:solidFill>
                <a:latin typeface="Abadi" panose="020B0604020104020204" pitchFamily="34" charset="0"/>
              </a:rPr>
              <a:t>Flowchart of the process can be seen in the diagram to the right</a:t>
            </a:r>
          </a:p>
          <a:p>
            <a:pPr marL="0" indent="0">
              <a:lnSpc>
                <a:spcPct val="100000"/>
              </a:lnSpc>
              <a:spcBef>
                <a:spcPts val="1400"/>
              </a:spcBef>
              <a:buNone/>
            </a:pPr>
            <a:endParaRPr lang="en-US" dirty="0"/>
          </a:p>
          <a:p>
            <a:pPr marL="0" indent="0">
              <a:buNone/>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https://github.com/Swasbuckler/DataScienceAppliedCapstone/blob/main/SpaceX_Machine%20Learning%20Prediction_Part_5.ipynb</a:t>
            </a:r>
            <a:r>
              <a:rPr lang="en-US" sz="2200" dirty="0">
                <a:solidFill>
                  <a:schemeClr val="accent3">
                    <a:lumMod val="25000"/>
                  </a:schemeClr>
                </a:solidFill>
                <a:latin typeface="Abadi" panose="020B0604020104020204" pitchFamily="34" charset="0"/>
              </a:rPr>
              <a:t> </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D20199DC-B974-DF65-C22B-42B17D6EE4B8}"/>
              </a:ext>
            </a:extLst>
          </p:cNvPr>
          <p:cNvSpPr txBox="1">
            <a:spLocks/>
          </p:cNvSpPr>
          <p:nvPr/>
        </p:nvSpPr>
        <p:spPr>
          <a:xfrm>
            <a:off x="8507032" y="1628979"/>
            <a:ext cx="1627566"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Processed Data</a:t>
            </a:r>
          </a:p>
        </p:txBody>
      </p:sp>
      <p:sp>
        <p:nvSpPr>
          <p:cNvPr id="6" name="Content Placeholder 4">
            <a:extLst>
              <a:ext uri="{FF2B5EF4-FFF2-40B4-BE49-F238E27FC236}">
                <a16:creationId xmlns:a16="http://schemas.microsoft.com/office/drawing/2014/main" id="{58E0D1C8-58A2-5EF8-848B-43C4762B47DB}"/>
              </a:ext>
            </a:extLst>
          </p:cNvPr>
          <p:cNvSpPr txBox="1">
            <a:spLocks/>
          </p:cNvSpPr>
          <p:nvPr/>
        </p:nvSpPr>
        <p:spPr>
          <a:xfrm>
            <a:off x="6383195" y="2671081"/>
            <a:ext cx="2331578"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Features and Class Set</a:t>
            </a:r>
          </a:p>
        </p:txBody>
      </p:sp>
      <p:cxnSp>
        <p:nvCxnSpPr>
          <p:cNvPr id="7" name="Straight Arrow Connector 6">
            <a:extLst>
              <a:ext uri="{FF2B5EF4-FFF2-40B4-BE49-F238E27FC236}">
                <a16:creationId xmlns:a16="http://schemas.microsoft.com/office/drawing/2014/main" id="{5370F060-3F36-B422-F7F3-BC0ACB0487C8}"/>
              </a:ext>
            </a:extLst>
          </p:cNvPr>
          <p:cNvCxnSpPr>
            <a:cxnSpLocks/>
            <a:stCxn id="2" idx="2"/>
            <a:endCxn id="6" idx="0"/>
          </p:cNvCxnSpPr>
          <p:nvPr/>
        </p:nvCxnSpPr>
        <p:spPr>
          <a:xfrm flipH="1">
            <a:off x="7548984" y="1971470"/>
            <a:ext cx="1771831" cy="699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4">
            <a:extLst>
              <a:ext uri="{FF2B5EF4-FFF2-40B4-BE49-F238E27FC236}">
                <a16:creationId xmlns:a16="http://schemas.microsoft.com/office/drawing/2014/main" id="{03B5F688-00BF-8024-5DD2-0EE6DB31D517}"/>
              </a:ext>
            </a:extLst>
          </p:cNvPr>
          <p:cNvSpPr txBox="1">
            <a:spLocks/>
          </p:cNvSpPr>
          <p:nvPr/>
        </p:nvSpPr>
        <p:spPr>
          <a:xfrm>
            <a:off x="9642439" y="3674197"/>
            <a:ext cx="1534468"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Data Scaling</a:t>
            </a:r>
          </a:p>
        </p:txBody>
      </p:sp>
      <p:cxnSp>
        <p:nvCxnSpPr>
          <p:cNvPr id="9" name="Straight Arrow Connector 8">
            <a:extLst>
              <a:ext uri="{FF2B5EF4-FFF2-40B4-BE49-F238E27FC236}">
                <a16:creationId xmlns:a16="http://schemas.microsoft.com/office/drawing/2014/main" id="{C42D5903-CE3F-5C13-DE39-3CA28953582F}"/>
              </a:ext>
            </a:extLst>
          </p:cNvPr>
          <p:cNvCxnSpPr>
            <a:cxnSpLocks/>
            <a:stCxn id="6" idx="2"/>
            <a:endCxn id="8" idx="0"/>
          </p:cNvCxnSpPr>
          <p:nvPr/>
        </p:nvCxnSpPr>
        <p:spPr>
          <a:xfrm>
            <a:off x="7548984" y="3013572"/>
            <a:ext cx="2860689" cy="660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4">
            <a:extLst>
              <a:ext uri="{FF2B5EF4-FFF2-40B4-BE49-F238E27FC236}">
                <a16:creationId xmlns:a16="http://schemas.microsoft.com/office/drawing/2014/main" id="{46C351B9-4E12-D37E-8646-57ACD69E899C}"/>
              </a:ext>
            </a:extLst>
          </p:cNvPr>
          <p:cNvSpPr txBox="1">
            <a:spLocks/>
          </p:cNvSpPr>
          <p:nvPr/>
        </p:nvSpPr>
        <p:spPr>
          <a:xfrm>
            <a:off x="6714331" y="4616734"/>
            <a:ext cx="1580583"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Train Test Split</a:t>
            </a:r>
          </a:p>
        </p:txBody>
      </p:sp>
      <p:cxnSp>
        <p:nvCxnSpPr>
          <p:cNvPr id="11" name="Straight Arrow Connector 10">
            <a:extLst>
              <a:ext uri="{FF2B5EF4-FFF2-40B4-BE49-F238E27FC236}">
                <a16:creationId xmlns:a16="http://schemas.microsoft.com/office/drawing/2014/main" id="{E6799B43-A20E-FFBF-D267-BA2C935ED195}"/>
              </a:ext>
            </a:extLst>
          </p:cNvPr>
          <p:cNvCxnSpPr>
            <a:cxnSpLocks/>
            <a:stCxn id="8" idx="2"/>
            <a:endCxn id="10" idx="0"/>
          </p:cNvCxnSpPr>
          <p:nvPr/>
        </p:nvCxnSpPr>
        <p:spPr>
          <a:xfrm flipH="1">
            <a:off x="7504623" y="4016688"/>
            <a:ext cx="2905050" cy="600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9EF9DEE-D98B-D306-D7F1-1423ECA460CD}"/>
              </a:ext>
            </a:extLst>
          </p:cNvPr>
          <p:cNvSpPr txBox="1"/>
          <p:nvPr/>
        </p:nvSpPr>
        <p:spPr>
          <a:xfrm>
            <a:off x="9422222" y="2683180"/>
            <a:ext cx="2331578" cy="646331"/>
          </a:xfrm>
          <a:prstGeom prst="rect">
            <a:avLst/>
          </a:prstGeom>
          <a:noFill/>
        </p:spPr>
        <p:txBody>
          <a:bodyPr wrap="square" rtlCol="0">
            <a:spAutoFit/>
          </a:bodyPr>
          <a:lstStyle/>
          <a:p>
            <a:r>
              <a:rPr lang="en-US" dirty="0"/>
              <a:t>Scaling feature set with Standard Scaling</a:t>
            </a:r>
            <a:endParaRPr lang="en-MY" dirty="0"/>
          </a:p>
        </p:txBody>
      </p:sp>
      <p:sp>
        <p:nvSpPr>
          <p:cNvPr id="13" name="TextBox 12">
            <a:extLst>
              <a:ext uri="{FF2B5EF4-FFF2-40B4-BE49-F238E27FC236}">
                <a16:creationId xmlns:a16="http://schemas.microsoft.com/office/drawing/2014/main" id="{A4F9166A-0C9C-6792-CAB4-ADB9DDE54A09}"/>
              </a:ext>
            </a:extLst>
          </p:cNvPr>
          <p:cNvSpPr txBox="1"/>
          <p:nvPr/>
        </p:nvSpPr>
        <p:spPr>
          <a:xfrm>
            <a:off x="6273814" y="1800224"/>
            <a:ext cx="2090134" cy="646331"/>
          </a:xfrm>
          <a:prstGeom prst="rect">
            <a:avLst/>
          </a:prstGeom>
          <a:noFill/>
        </p:spPr>
        <p:txBody>
          <a:bodyPr wrap="square" rtlCol="0">
            <a:spAutoFit/>
          </a:bodyPr>
          <a:lstStyle/>
          <a:p>
            <a:r>
              <a:rPr lang="en-US" dirty="0"/>
              <a:t>Creating feature set of X and label set y</a:t>
            </a:r>
            <a:endParaRPr lang="en-MY" dirty="0"/>
          </a:p>
        </p:txBody>
      </p:sp>
      <p:sp>
        <p:nvSpPr>
          <p:cNvPr id="14" name="TextBox 13">
            <a:extLst>
              <a:ext uri="{FF2B5EF4-FFF2-40B4-BE49-F238E27FC236}">
                <a16:creationId xmlns:a16="http://schemas.microsoft.com/office/drawing/2014/main" id="{B44486F8-99F2-F3DB-DB57-DBFB961A4B38}"/>
              </a:ext>
            </a:extLst>
          </p:cNvPr>
          <p:cNvSpPr txBox="1"/>
          <p:nvPr/>
        </p:nvSpPr>
        <p:spPr>
          <a:xfrm>
            <a:off x="6294235" y="3313615"/>
            <a:ext cx="2331579" cy="1200329"/>
          </a:xfrm>
          <a:prstGeom prst="rect">
            <a:avLst/>
          </a:prstGeom>
          <a:noFill/>
        </p:spPr>
        <p:txBody>
          <a:bodyPr wrap="square" rtlCol="0">
            <a:spAutoFit/>
          </a:bodyPr>
          <a:lstStyle/>
          <a:p>
            <a:r>
              <a:rPr lang="en-US" dirty="0"/>
              <a:t>Splitting the data to training and testing sets with </a:t>
            </a:r>
            <a:r>
              <a:rPr lang="en-US" dirty="0" err="1"/>
              <a:t>train_test_split</a:t>
            </a:r>
            <a:r>
              <a:rPr lang="en-US" dirty="0"/>
              <a:t> </a:t>
            </a:r>
            <a:endParaRPr lang="en-MY" dirty="0"/>
          </a:p>
        </p:txBody>
      </p:sp>
      <p:sp>
        <p:nvSpPr>
          <p:cNvPr id="15" name="Content Placeholder 4">
            <a:extLst>
              <a:ext uri="{FF2B5EF4-FFF2-40B4-BE49-F238E27FC236}">
                <a16:creationId xmlns:a16="http://schemas.microsoft.com/office/drawing/2014/main" id="{4EBF6120-AD5D-B032-C9D1-143A9B8CC0D2}"/>
              </a:ext>
            </a:extLst>
          </p:cNvPr>
          <p:cNvSpPr txBox="1">
            <a:spLocks/>
          </p:cNvSpPr>
          <p:nvPr/>
        </p:nvSpPr>
        <p:spPr>
          <a:xfrm>
            <a:off x="8827559" y="5524245"/>
            <a:ext cx="2928108"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Training and Cross Validation</a:t>
            </a:r>
          </a:p>
        </p:txBody>
      </p:sp>
      <p:cxnSp>
        <p:nvCxnSpPr>
          <p:cNvPr id="16" name="Straight Arrow Connector 15">
            <a:extLst>
              <a:ext uri="{FF2B5EF4-FFF2-40B4-BE49-F238E27FC236}">
                <a16:creationId xmlns:a16="http://schemas.microsoft.com/office/drawing/2014/main" id="{34C91B6E-FFC0-C917-5C41-3087271A5295}"/>
              </a:ext>
            </a:extLst>
          </p:cNvPr>
          <p:cNvCxnSpPr>
            <a:cxnSpLocks/>
            <a:stCxn id="10" idx="2"/>
            <a:endCxn id="15" idx="0"/>
          </p:cNvCxnSpPr>
          <p:nvPr/>
        </p:nvCxnSpPr>
        <p:spPr>
          <a:xfrm>
            <a:off x="7504623" y="4959225"/>
            <a:ext cx="2786990" cy="565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D3B2D1B-C588-A22F-B4B0-5405FBC4A2BF}"/>
              </a:ext>
            </a:extLst>
          </p:cNvPr>
          <p:cNvSpPr txBox="1"/>
          <p:nvPr/>
        </p:nvSpPr>
        <p:spPr>
          <a:xfrm>
            <a:off x="9619305" y="4237022"/>
            <a:ext cx="2090134" cy="1200329"/>
          </a:xfrm>
          <a:prstGeom prst="rect">
            <a:avLst/>
          </a:prstGeom>
          <a:noFill/>
        </p:spPr>
        <p:txBody>
          <a:bodyPr wrap="square" rtlCol="0">
            <a:spAutoFit/>
          </a:bodyPr>
          <a:lstStyle/>
          <a:p>
            <a:r>
              <a:rPr lang="en-US" dirty="0"/>
              <a:t>Training and Cross validation with multiple classifiers using </a:t>
            </a:r>
            <a:r>
              <a:rPr lang="en-US" dirty="0" err="1"/>
              <a:t>GridSearchCV</a:t>
            </a:r>
            <a:endParaRPr lang="en-MY" dirty="0"/>
          </a:p>
        </p:txBody>
      </p:sp>
      <p:sp>
        <p:nvSpPr>
          <p:cNvPr id="25" name="Content Placeholder 4">
            <a:extLst>
              <a:ext uri="{FF2B5EF4-FFF2-40B4-BE49-F238E27FC236}">
                <a16:creationId xmlns:a16="http://schemas.microsoft.com/office/drawing/2014/main" id="{05D9C55E-CCB3-C119-0F78-880A7C54AD0B}"/>
              </a:ext>
            </a:extLst>
          </p:cNvPr>
          <p:cNvSpPr txBox="1">
            <a:spLocks/>
          </p:cNvSpPr>
          <p:nvPr/>
        </p:nvSpPr>
        <p:spPr>
          <a:xfrm>
            <a:off x="6774409" y="6296979"/>
            <a:ext cx="2182739"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Picking Best Classifier</a:t>
            </a:r>
          </a:p>
        </p:txBody>
      </p:sp>
      <p:cxnSp>
        <p:nvCxnSpPr>
          <p:cNvPr id="27" name="Straight Arrow Connector 26">
            <a:extLst>
              <a:ext uri="{FF2B5EF4-FFF2-40B4-BE49-F238E27FC236}">
                <a16:creationId xmlns:a16="http://schemas.microsoft.com/office/drawing/2014/main" id="{F0EFD42E-907E-AE3A-CB2D-42AD67E7A763}"/>
              </a:ext>
            </a:extLst>
          </p:cNvPr>
          <p:cNvCxnSpPr>
            <a:stCxn id="15" idx="2"/>
            <a:endCxn id="25" idx="0"/>
          </p:cNvCxnSpPr>
          <p:nvPr/>
        </p:nvCxnSpPr>
        <p:spPr>
          <a:xfrm flipH="1">
            <a:off x="7865779" y="5866736"/>
            <a:ext cx="2425834" cy="430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0B9D552-D662-3452-543F-D900E81EC853}"/>
              </a:ext>
            </a:extLst>
          </p:cNvPr>
          <p:cNvSpPr txBox="1"/>
          <p:nvPr/>
        </p:nvSpPr>
        <p:spPr>
          <a:xfrm>
            <a:off x="5786666" y="5351649"/>
            <a:ext cx="2928107" cy="923330"/>
          </a:xfrm>
          <a:prstGeom prst="rect">
            <a:avLst/>
          </a:prstGeom>
          <a:noFill/>
        </p:spPr>
        <p:txBody>
          <a:bodyPr wrap="square" rtlCol="0">
            <a:spAutoFit/>
          </a:bodyPr>
          <a:lstStyle/>
          <a:p>
            <a:r>
              <a:rPr lang="en-US" dirty="0"/>
              <a:t>Evaluating dataset with testing set and comparing performance to pick the best</a:t>
            </a:r>
            <a:endParaRPr lang="en-MY"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057672" y="6025573"/>
            <a:ext cx="2743200" cy="401638"/>
          </a:xfrm>
        </p:spPr>
        <p:txBody>
          <a:bodyPr/>
          <a:lstStyle/>
          <a:p>
            <a:fld id="{5075537C-CA84-1446-933C-8E9D027F9201}" type="slidenum">
              <a:rPr lang="en-US"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D27AD03C-9911-59DD-979F-6903F168F8D9}"/>
              </a:ext>
            </a:extLst>
          </p:cNvPr>
          <p:cNvPicPr>
            <a:picLocks noChangeAspect="1"/>
          </p:cNvPicPr>
          <p:nvPr/>
        </p:nvPicPr>
        <p:blipFill>
          <a:blip r:embed="rId4"/>
          <a:stretch>
            <a:fillRect/>
          </a:stretch>
        </p:blipFill>
        <p:spPr>
          <a:xfrm>
            <a:off x="770011" y="1624692"/>
            <a:ext cx="3654027" cy="2784021"/>
          </a:xfrm>
          <a:prstGeom prst="rect">
            <a:avLst/>
          </a:prstGeom>
        </p:spPr>
      </p:pic>
      <p:pic>
        <p:nvPicPr>
          <p:cNvPr id="5" name="Picture 4">
            <a:extLst>
              <a:ext uri="{FF2B5EF4-FFF2-40B4-BE49-F238E27FC236}">
                <a16:creationId xmlns:a16="http://schemas.microsoft.com/office/drawing/2014/main" id="{57B85B18-D4DE-B612-3D4D-35095FE177F6}"/>
              </a:ext>
            </a:extLst>
          </p:cNvPr>
          <p:cNvPicPr>
            <a:picLocks noChangeAspect="1"/>
          </p:cNvPicPr>
          <p:nvPr/>
        </p:nvPicPr>
        <p:blipFill>
          <a:blip r:embed="rId5"/>
          <a:stretch>
            <a:fillRect/>
          </a:stretch>
        </p:blipFill>
        <p:spPr>
          <a:xfrm>
            <a:off x="3477229" y="4700120"/>
            <a:ext cx="5230740" cy="1325453"/>
          </a:xfrm>
          <a:prstGeom prst="rect">
            <a:avLst/>
          </a:prstGeom>
        </p:spPr>
      </p:pic>
      <p:pic>
        <p:nvPicPr>
          <p:cNvPr id="9" name="Picture 8">
            <a:extLst>
              <a:ext uri="{FF2B5EF4-FFF2-40B4-BE49-F238E27FC236}">
                <a16:creationId xmlns:a16="http://schemas.microsoft.com/office/drawing/2014/main" id="{CD58765C-10EF-6A41-AC58-86311A8B7E19}"/>
              </a:ext>
            </a:extLst>
          </p:cNvPr>
          <p:cNvPicPr>
            <a:picLocks noChangeAspect="1"/>
          </p:cNvPicPr>
          <p:nvPr/>
        </p:nvPicPr>
        <p:blipFill>
          <a:blip r:embed="rId6"/>
          <a:stretch>
            <a:fillRect/>
          </a:stretch>
        </p:blipFill>
        <p:spPr>
          <a:xfrm>
            <a:off x="7973666" y="1521080"/>
            <a:ext cx="3484306" cy="2991244"/>
          </a:xfrm>
          <a:prstGeom prst="rect">
            <a:avLst/>
          </a:prstGeom>
        </p:spPr>
      </p:pic>
      <p:sp>
        <p:nvSpPr>
          <p:cNvPr id="10" name="Content Placeholder 2">
            <a:extLst>
              <a:ext uri="{FF2B5EF4-FFF2-40B4-BE49-F238E27FC236}">
                <a16:creationId xmlns:a16="http://schemas.microsoft.com/office/drawing/2014/main" id="{50FCF9FE-1A10-C8BF-FC95-220306109288}"/>
              </a:ext>
            </a:extLst>
          </p:cNvPr>
          <p:cNvSpPr txBox="1">
            <a:spLocks/>
          </p:cNvSpPr>
          <p:nvPr/>
        </p:nvSpPr>
        <p:spPr>
          <a:xfrm>
            <a:off x="734029" y="4700120"/>
            <a:ext cx="2588836"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EDA analysis:</a:t>
            </a:r>
          </a:p>
          <a:p>
            <a:pPr>
              <a:lnSpc>
                <a:spcPct val="100000"/>
              </a:lnSpc>
              <a:spcBef>
                <a:spcPts val="1400"/>
              </a:spcBef>
            </a:pPr>
            <a:r>
              <a:rPr lang="en-US" sz="1600" dirty="0">
                <a:solidFill>
                  <a:schemeClr val="accent3">
                    <a:lumMod val="25000"/>
                  </a:schemeClr>
                </a:solidFill>
                <a:latin typeface="Abadi" panose="020B0604020104020204" pitchFamily="34" charset="0"/>
              </a:rPr>
              <a:t>Over the years mission success rates increases</a:t>
            </a:r>
            <a:endParaRPr lang="en-US" sz="1200" dirty="0"/>
          </a:p>
        </p:txBody>
      </p:sp>
      <p:sp>
        <p:nvSpPr>
          <p:cNvPr id="11" name="Content Placeholder 2">
            <a:extLst>
              <a:ext uri="{FF2B5EF4-FFF2-40B4-BE49-F238E27FC236}">
                <a16:creationId xmlns:a16="http://schemas.microsoft.com/office/drawing/2014/main" id="{98AAE4CC-CE17-569E-09B6-A355B9BCE7A5}"/>
              </a:ext>
            </a:extLst>
          </p:cNvPr>
          <p:cNvSpPr txBox="1">
            <a:spLocks/>
          </p:cNvSpPr>
          <p:nvPr/>
        </p:nvSpPr>
        <p:spPr>
          <a:xfrm>
            <a:off x="4798181" y="2465615"/>
            <a:ext cx="2588836" cy="20467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Interactive analytics:</a:t>
            </a:r>
          </a:p>
          <a:p>
            <a:pPr>
              <a:lnSpc>
                <a:spcPct val="100000"/>
              </a:lnSpc>
              <a:spcBef>
                <a:spcPts val="1400"/>
              </a:spcBef>
            </a:pPr>
            <a:r>
              <a:rPr lang="en-US" sz="1600" dirty="0">
                <a:solidFill>
                  <a:schemeClr val="accent3">
                    <a:lumMod val="25000"/>
                  </a:schemeClr>
                </a:solidFill>
                <a:latin typeface="Abadi" panose="020B0604020104020204" pitchFamily="34" charset="0"/>
              </a:rPr>
              <a:t>Launch sites placed on an interactive map</a:t>
            </a:r>
          </a:p>
          <a:p>
            <a:pPr>
              <a:lnSpc>
                <a:spcPct val="100000"/>
              </a:lnSpc>
              <a:spcBef>
                <a:spcPts val="1400"/>
              </a:spcBef>
            </a:pPr>
            <a:r>
              <a:rPr lang="en-US" sz="1600" dirty="0">
                <a:solidFill>
                  <a:schemeClr val="accent3">
                    <a:lumMod val="25000"/>
                  </a:schemeClr>
                </a:solidFill>
                <a:latin typeface="Abadi" panose="020B0604020104020204" pitchFamily="34" charset="0"/>
              </a:rPr>
              <a:t>Sites are near coasts and away from human settlements</a:t>
            </a:r>
          </a:p>
        </p:txBody>
      </p:sp>
      <p:sp>
        <p:nvSpPr>
          <p:cNvPr id="12" name="Content Placeholder 2">
            <a:extLst>
              <a:ext uri="{FF2B5EF4-FFF2-40B4-BE49-F238E27FC236}">
                <a16:creationId xmlns:a16="http://schemas.microsoft.com/office/drawing/2014/main" id="{770577CB-FD0D-8D1A-469D-37E7D938F44F}"/>
              </a:ext>
            </a:extLst>
          </p:cNvPr>
          <p:cNvSpPr txBox="1">
            <a:spLocks/>
          </p:cNvSpPr>
          <p:nvPr/>
        </p:nvSpPr>
        <p:spPr>
          <a:xfrm>
            <a:off x="8875939" y="4700120"/>
            <a:ext cx="2588836" cy="20467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Predictive analytics:</a:t>
            </a:r>
          </a:p>
          <a:p>
            <a:pPr>
              <a:lnSpc>
                <a:spcPct val="100000"/>
              </a:lnSpc>
              <a:spcBef>
                <a:spcPts val="1400"/>
              </a:spcBef>
            </a:pPr>
            <a:r>
              <a:rPr lang="en-US" sz="1600" dirty="0">
                <a:solidFill>
                  <a:schemeClr val="accent3">
                    <a:lumMod val="25000"/>
                  </a:schemeClr>
                </a:solidFill>
                <a:latin typeface="Abadi" panose="020B0604020104020204" pitchFamily="34" charset="0"/>
              </a:rPr>
              <a:t>Decision Tree Classifier had the best accuracy</a:t>
            </a:r>
          </a:p>
          <a:p>
            <a:pPr>
              <a:lnSpc>
                <a:spcPct val="100000"/>
              </a:lnSpc>
              <a:spcBef>
                <a:spcPts val="1400"/>
              </a:spcBef>
            </a:pPr>
            <a:r>
              <a:rPr lang="en-US" sz="1600" dirty="0">
                <a:solidFill>
                  <a:schemeClr val="accent3">
                    <a:lumMod val="25000"/>
                  </a:schemeClr>
                </a:solidFill>
                <a:latin typeface="Abadi" panose="020B0604020104020204" pitchFamily="34" charset="0"/>
              </a:rPr>
              <a:t>Model can accurately determine if the mission will fail or succeed</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494799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Sites CCAFS SLC 40 and VAFB SLC 4E have been used for early launches while site KSC LC 39A appears to be a newer site, only starting to have launches after flight number 20.</a:t>
            </a:r>
          </a:p>
          <a:p>
            <a:pPr>
              <a:lnSpc>
                <a:spcPct val="100000"/>
              </a:lnSpc>
              <a:spcBef>
                <a:spcPts val="1400"/>
              </a:spcBef>
            </a:pPr>
            <a:r>
              <a:rPr lang="en-US" sz="2200" dirty="0">
                <a:solidFill>
                  <a:schemeClr val="accent3">
                    <a:lumMod val="25000"/>
                  </a:schemeClr>
                </a:solidFill>
                <a:latin typeface="Abadi" panose="020B0604020104020204" pitchFamily="34" charset="0"/>
              </a:rPr>
              <a:t>Site CCAFS SLC 40 had the greatest number of launches while site VAFB SLC 4E has the lowest number.</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E2E6F90C-3D74-3CA9-C0FE-5C731FBA166B}"/>
              </a:ext>
            </a:extLst>
          </p:cNvPr>
          <p:cNvPicPr>
            <a:picLocks noChangeAspect="1"/>
          </p:cNvPicPr>
          <p:nvPr/>
        </p:nvPicPr>
        <p:blipFill>
          <a:blip r:embed="rId3"/>
          <a:stretch>
            <a:fillRect/>
          </a:stretch>
        </p:blipFill>
        <p:spPr>
          <a:xfrm>
            <a:off x="6314472" y="1426708"/>
            <a:ext cx="5143500" cy="465772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Sites CCAFS SLC 40 and KSC LC 39A have more launches compared to site VAFB SLC 4E</a:t>
            </a:r>
          </a:p>
          <a:p>
            <a:pPr>
              <a:lnSpc>
                <a:spcPct val="100000"/>
              </a:lnSpc>
              <a:spcBef>
                <a:spcPts val="1400"/>
              </a:spcBef>
            </a:pPr>
            <a:r>
              <a:rPr lang="en-US" sz="2200" dirty="0">
                <a:solidFill>
                  <a:schemeClr val="accent3">
                    <a:lumMod val="25000"/>
                  </a:schemeClr>
                </a:solidFill>
                <a:latin typeface="Abadi" panose="020B0604020104020204" pitchFamily="34" charset="0"/>
              </a:rPr>
              <a:t>The two sites also perform missions with large payloads, while site VAFB SLC 4E only ever handled payloads of less than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6061297C-8A0E-E919-D5D4-05AA290EDCDA}"/>
              </a:ext>
            </a:extLst>
          </p:cNvPr>
          <p:cNvPicPr>
            <a:picLocks noChangeAspect="1"/>
          </p:cNvPicPr>
          <p:nvPr/>
        </p:nvPicPr>
        <p:blipFill>
          <a:blip r:embed="rId3"/>
          <a:stretch>
            <a:fillRect/>
          </a:stretch>
        </p:blipFill>
        <p:spPr>
          <a:xfrm>
            <a:off x="5192639" y="1766545"/>
            <a:ext cx="6229350" cy="41148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1768588"/>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2"/>
            <a:ext cx="4887839" cy="477588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orbits that are not commonly launched for, the success rates are either very high like with ES-L1, GEO, HEO, SSO or very low as with SO. MEO also has low samples and therefore with these orbits we can’t extract accurate information without more launches.</a:t>
            </a:r>
          </a:p>
          <a:p>
            <a:pPr>
              <a:lnSpc>
                <a:spcPct val="100000"/>
              </a:lnSpc>
              <a:spcBef>
                <a:spcPts val="1400"/>
              </a:spcBef>
            </a:pPr>
            <a:r>
              <a:rPr lang="en-US" sz="2200" dirty="0">
                <a:solidFill>
                  <a:schemeClr val="accent3">
                    <a:lumMod val="25000"/>
                  </a:schemeClr>
                </a:solidFill>
                <a:latin typeface="Abadi" panose="020B0604020104020204" pitchFamily="34" charset="0"/>
              </a:rPr>
              <a:t>For other more common launches, like GTO and ISS, they have success rates of 50% and above, showing that SpaceX typically have positive outcomes with their missions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56FE7FC-B10F-427D-699F-D73726984BD4}"/>
              </a:ext>
            </a:extLst>
          </p:cNvPr>
          <p:cNvPicPr>
            <a:picLocks noChangeAspect="1"/>
          </p:cNvPicPr>
          <p:nvPr/>
        </p:nvPicPr>
        <p:blipFill>
          <a:blip r:embed="rId3"/>
          <a:stretch>
            <a:fillRect/>
          </a:stretch>
        </p:blipFill>
        <p:spPr>
          <a:xfrm>
            <a:off x="6171098" y="1877786"/>
            <a:ext cx="5114513" cy="393698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can be seen for LEO orbits, later flights improved successful outcomes.</a:t>
            </a:r>
          </a:p>
          <a:p>
            <a:pPr>
              <a:lnSpc>
                <a:spcPct val="100000"/>
              </a:lnSpc>
              <a:spcBef>
                <a:spcPts val="1400"/>
              </a:spcBef>
            </a:pPr>
            <a:r>
              <a:rPr lang="en-US" sz="2200" dirty="0">
                <a:solidFill>
                  <a:schemeClr val="accent3">
                    <a:lumMod val="25000"/>
                  </a:schemeClr>
                </a:solidFill>
                <a:latin typeface="Abadi" panose="020B0604020104020204" pitchFamily="34" charset="0"/>
              </a:rPr>
              <a:t>For others like ISS, GTO, PO and VLEO, there appears to be no apparent relationship between later flights and outcomes.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F2DDA42-8CC6-77B8-2A04-7440F6D0BCD9}"/>
              </a:ext>
            </a:extLst>
          </p:cNvPr>
          <p:cNvPicPr>
            <a:picLocks noChangeAspect="1"/>
          </p:cNvPicPr>
          <p:nvPr/>
        </p:nvPicPr>
        <p:blipFill>
          <a:blip r:embed="rId3"/>
          <a:stretch>
            <a:fillRect/>
          </a:stretch>
        </p:blipFill>
        <p:spPr>
          <a:xfrm>
            <a:off x="5723011" y="1766544"/>
            <a:ext cx="5562600" cy="41148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For Orbit types Polar, LEO and ISS, as payload goes up, their successful outcomes also goes up.</a:t>
            </a:r>
          </a:p>
          <a:p>
            <a:r>
              <a:rPr lang="en-US" sz="2200" dirty="0">
                <a:solidFill>
                  <a:schemeClr val="accent3">
                    <a:lumMod val="25000"/>
                  </a:schemeClr>
                </a:solidFill>
                <a:latin typeface="Abadi" panose="020B0604020104020204" pitchFamily="34" charset="0"/>
              </a:rPr>
              <a:t>However, for Orbit GTO this kind of relation is harder to identify as the payload does not seem to determine successful and failure outcomes.</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07B0CC0-3F79-8C27-1198-4150C56A7E72}"/>
              </a:ext>
            </a:extLst>
          </p:cNvPr>
          <p:cNvPicPr>
            <a:picLocks noChangeAspect="1"/>
          </p:cNvPicPr>
          <p:nvPr/>
        </p:nvPicPr>
        <p:blipFill>
          <a:blip r:embed="rId3"/>
          <a:stretch>
            <a:fillRect/>
          </a:stretch>
        </p:blipFill>
        <p:spPr>
          <a:xfrm>
            <a:off x="5476535" y="1690006"/>
            <a:ext cx="5869781" cy="426175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450411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the Year 2013, the number of successful launches increases over the years, where it had dips in the year 2018 and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B1B887A-16D5-6795-BFB4-1391A78BCD6D}"/>
              </a:ext>
            </a:extLst>
          </p:cNvPr>
          <p:cNvPicPr>
            <a:picLocks noChangeAspect="1"/>
          </p:cNvPicPr>
          <p:nvPr/>
        </p:nvPicPr>
        <p:blipFill>
          <a:blip r:embed="rId3"/>
          <a:stretch>
            <a:fillRect/>
          </a:stretch>
        </p:blipFill>
        <p:spPr>
          <a:xfrm>
            <a:off x="5930570" y="1687014"/>
            <a:ext cx="5355041" cy="408003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99001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4 Launch Site used by SpaceX.</a:t>
            </a:r>
          </a:p>
          <a:p>
            <a:pPr>
              <a:lnSpc>
                <a:spcPct val="100000"/>
              </a:lnSpc>
              <a:spcBef>
                <a:spcPts val="1400"/>
              </a:spcBef>
            </a:pPr>
            <a:r>
              <a:rPr lang="en-US" sz="2200" dirty="0">
                <a:solidFill>
                  <a:schemeClr val="accent3">
                    <a:lumMod val="25000"/>
                  </a:schemeClr>
                </a:solidFill>
                <a:latin typeface="Abadi" panose="020B0604020104020204" pitchFamily="34" charset="0"/>
              </a:rPr>
              <a:t>This is important information to based our later findings 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2B944B1-BFF5-47BC-E1CE-F668199C540A}"/>
              </a:ext>
            </a:extLst>
          </p:cNvPr>
          <p:cNvPicPr>
            <a:picLocks noChangeAspect="1"/>
          </p:cNvPicPr>
          <p:nvPr/>
        </p:nvPicPr>
        <p:blipFill>
          <a:blip r:embed="rId3"/>
          <a:stretch>
            <a:fillRect/>
          </a:stretch>
        </p:blipFill>
        <p:spPr>
          <a:xfrm>
            <a:off x="7990475" y="2653392"/>
            <a:ext cx="2248694" cy="269580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114801"/>
            <a:ext cx="10687962" cy="2062162"/>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They were all launched from Site </a:t>
            </a:r>
            <a:r>
              <a:rPr lang="en-MY" sz="2200" dirty="0">
                <a:solidFill>
                  <a:schemeClr val="accent3">
                    <a:lumMod val="25000"/>
                  </a:schemeClr>
                </a:solidFill>
                <a:latin typeface="Abadi" panose="020B0604020104020204" pitchFamily="34" charset="0"/>
              </a:rPr>
              <a:t>CCAFS LC-40.</a:t>
            </a:r>
          </a:p>
          <a:p>
            <a:pPr>
              <a:lnSpc>
                <a:spcPct val="100000"/>
              </a:lnSpc>
              <a:spcBef>
                <a:spcPts val="1400"/>
              </a:spcBef>
            </a:pPr>
            <a:r>
              <a:rPr lang="en-US" sz="2200" dirty="0">
                <a:solidFill>
                  <a:schemeClr val="accent3">
                    <a:lumMod val="25000"/>
                  </a:schemeClr>
                </a:solidFill>
                <a:latin typeface="Abadi" panose="020B0604020104020204" pitchFamily="34" charset="0"/>
              </a:rPr>
              <a:t>Landing them were either failures or no attempts were made to do so</a:t>
            </a:r>
          </a:p>
          <a:p>
            <a:pPr>
              <a:lnSpc>
                <a:spcPct val="100000"/>
              </a:lnSpc>
              <a:spcBef>
                <a:spcPts val="1400"/>
              </a:spcBef>
            </a:pPr>
            <a:r>
              <a:rPr lang="en-US" sz="2200" dirty="0">
                <a:solidFill>
                  <a:schemeClr val="accent3">
                    <a:lumMod val="25000"/>
                  </a:schemeClr>
                </a:solidFill>
                <a:latin typeface="Abadi" panose="020B0604020104020204" pitchFamily="34" charset="0"/>
              </a:rPr>
              <a:t>They had all used F9 v1.0 boosters.</a:t>
            </a:r>
          </a:p>
          <a:p>
            <a:pPr>
              <a:lnSpc>
                <a:spcPct val="100000"/>
              </a:lnSpc>
              <a:spcBef>
                <a:spcPts val="1400"/>
              </a:spcBef>
            </a:pPr>
            <a:r>
              <a:rPr lang="en-US" sz="2200" dirty="0">
                <a:solidFill>
                  <a:schemeClr val="accent3">
                    <a:lumMod val="25000"/>
                  </a:schemeClr>
                </a:solidFill>
                <a:latin typeface="Abadi" panose="020B0604020104020204" pitchFamily="34" charset="0"/>
              </a:rPr>
              <a:t>This gives insight on the first couple launches done as the data is ordered by date with an ascending order</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E06FDEB-EFBF-EE76-EE86-9F5AEE631E99}"/>
              </a:ext>
            </a:extLst>
          </p:cNvPr>
          <p:cNvPicPr>
            <a:picLocks noChangeAspect="1"/>
          </p:cNvPicPr>
          <p:nvPr/>
        </p:nvPicPr>
        <p:blipFill>
          <a:blip r:embed="rId3"/>
          <a:stretch>
            <a:fillRect/>
          </a:stretch>
        </p:blipFill>
        <p:spPr>
          <a:xfrm>
            <a:off x="711051" y="1609829"/>
            <a:ext cx="10746921" cy="229791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9736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amount of payload mass carried by NASA is a whopping 45596 kg.</a:t>
            </a:r>
          </a:p>
          <a:p>
            <a:pPr>
              <a:lnSpc>
                <a:spcPct val="100000"/>
              </a:lnSpc>
              <a:spcBef>
                <a:spcPts val="1400"/>
              </a:spcBef>
            </a:pPr>
            <a:r>
              <a:rPr lang="en-US" sz="2200" dirty="0">
                <a:solidFill>
                  <a:schemeClr val="accent3">
                    <a:lumMod val="25000"/>
                  </a:schemeClr>
                </a:solidFill>
                <a:latin typeface="Abadi" panose="020B0604020104020204" pitchFamily="34" charset="0"/>
              </a:rPr>
              <a:t>This shows that NASA has lifted a lot of things from Earth into space.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B566572-ADC8-94D6-106E-6EC31031AEFC}"/>
              </a:ext>
            </a:extLst>
          </p:cNvPr>
          <p:cNvPicPr>
            <a:picLocks noChangeAspect="1"/>
          </p:cNvPicPr>
          <p:nvPr/>
        </p:nvPicPr>
        <p:blipFill>
          <a:blip r:embed="rId3"/>
          <a:stretch>
            <a:fillRect/>
          </a:stretch>
        </p:blipFill>
        <p:spPr>
          <a:xfrm>
            <a:off x="7560215" y="2915707"/>
            <a:ext cx="3725396" cy="128185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34924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for the booster F9 v1.1 is around 2534.66 kg.</a:t>
            </a:r>
          </a:p>
          <a:p>
            <a:pPr>
              <a:lnSpc>
                <a:spcPct val="100000"/>
              </a:lnSpc>
              <a:spcBef>
                <a:spcPts val="1400"/>
              </a:spcBef>
            </a:pPr>
            <a:r>
              <a:rPr lang="en-US" sz="2200" dirty="0">
                <a:solidFill>
                  <a:schemeClr val="accent3">
                    <a:lumMod val="25000"/>
                  </a:schemeClr>
                </a:solidFill>
                <a:latin typeface="Abadi" panose="020B0604020104020204" pitchFamily="34" charset="0"/>
              </a:rPr>
              <a:t>This shows that this booster is used to handle payloads on the lighter side.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DBF7955-BF05-7723-07CF-2C0C9855E048}"/>
              </a:ext>
            </a:extLst>
          </p:cNvPr>
          <p:cNvPicPr>
            <a:picLocks noChangeAspect="1"/>
          </p:cNvPicPr>
          <p:nvPr/>
        </p:nvPicPr>
        <p:blipFill>
          <a:blip r:embed="rId3"/>
          <a:stretch>
            <a:fillRect/>
          </a:stretch>
        </p:blipFill>
        <p:spPr>
          <a:xfrm>
            <a:off x="7558653" y="3351865"/>
            <a:ext cx="3538852" cy="105812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07982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shows that SpaceX’s first ever successful ground pad landing was on 2015-12-22.</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FBE9374-9DC1-8471-8E14-105204B1A432}"/>
              </a:ext>
            </a:extLst>
          </p:cNvPr>
          <p:cNvPicPr>
            <a:picLocks noChangeAspect="1"/>
          </p:cNvPicPr>
          <p:nvPr/>
        </p:nvPicPr>
        <p:blipFill>
          <a:blip r:embed="rId3"/>
          <a:stretch>
            <a:fillRect/>
          </a:stretch>
        </p:blipFill>
        <p:spPr>
          <a:xfrm>
            <a:off x="7036868" y="3548793"/>
            <a:ext cx="4248743" cy="90500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72480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Booster Versions of F9 FT are the only ones that made successful drone ship landings.</a:t>
            </a:r>
          </a:p>
          <a:p>
            <a:pPr>
              <a:lnSpc>
                <a:spcPct val="100000"/>
              </a:lnSpc>
              <a:spcBef>
                <a:spcPts val="1400"/>
              </a:spcBef>
            </a:pPr>
            <a:r>
              <a:rPr lang="en-US" sz="2200" dirty="0">
                <a:solidFill>
                  <a:schemeClr val="accent3">
                    <a:lumMod val="25000"/>
                  </a:schemeClr>
                </a:solidFill>
                <a:latin typeface="Abadi"/>
              </a:rPr>
              <a:t>This shows that for medium amounts of payload, booster F9 FT is the most consistent to successfully land on drone ships.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2AAD5BA-7AD2-8C66-8CCF-385063B5E51A}"/>
              </a:ext>
            </a:extLst>
          </p:cNvPr>
          <p:cNvPicPr>
            <a:picLocks noChangeAspect="1"/>
          </p:cNvPicPr>
          <p:nvPr/>
        </p:nvPicPr>
        <p:blipFill>
          <a:blip r:embed="rId3"/>
          <a:stretch>
            <a:fillRect/>
          </a:stretch>
        </p:blipFill>
        <p:spPr>
          <a:xfrm>
            <a:off x="8046716" y="2497408"/>
            <a:ext cx="2743200" cy="300777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Content Placeholder 2">
            <a:extLst>
              <a:ext uri="{FF2B5EF4-FFF2-40B4-BE49-F238E27FC236}">
                <a16:creationId xmlns:a16="http://schemas.microsoft.com/office/drawing/2014/main" id="{F5C29873-D47C-EA79-28FC-7F5D0E57A8BD}"/>
              </a:ext>
            </a:extLst>
          </p:cNvPr>
          <p:cNvSpPr txBox="1">
            <a:spLocks/>
          </p:cNvSpPr>
          <p:nvPr/>
        </p:nvSpPr>
        <p:spPr>
          <a:xfrm>
            <a:off x="958697" y="1768587"/>
            <a:ext cx="5137303" cy="419134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from APIs and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Data Wrangling</a:t>
            </a:r>
          </a:p>
          <a:p>
            <a:pPr>
              <a:lnSpc>
                <a:spcPct val="100000"/>
              </a:lnSpc>
              <a:spcBef>
                <a:spcPts val="1400"/>
              </a:spcBef>
            </a:pPr>
            <a:r>
              <a:rPr lang="en-US" sz="2200" dirty="0">
                <a:solidFill>
                  <a:schemeClr val="accent3">
                    <a:lumMod val="25000"/>
                  </a:schemeClr>
                </a:solidFill>
                <a:latin typeface="Abadi" panose="020B0604020104020204" pitchFamily="34" charset="0"/>
              </a:rPr>
              <a:t>EDA with Data Visualization and SQL</a:t>
            </a:r>
          </a:p>
          <a:p>
            <a:pPr>
              <a:lnSpc>
                <a:spcPct val="100000"/>
              </a:lnSpc>
              <a:spcBef>
                <a:spcPts val="1400"/>
              </a:spcBef>
            </a:pPr>
            <a:r>
              <a:rPr lang="en-US" sz="2200" dirty="0">
                <a:solidFill>
                  <a:schemeClr val="accent3">
                    <a:lumMod val="25000"/>
                  </a:schemeClr>
                </a:solidFill>
                <a:latin typeface="Abadi" panose="020B0604020104020204" pitchFamily="34" charset="0"/>
              </a:rPr>
              <a:t>Interactive Maps and Dashboards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with Machine Learning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Content Placeholder 2">
            <a:extLst>
              <a:ext uri="{FF2B5EF4-FFF2-40B4-BE49-F238E27FC236}">
                <a16:creationId xmlns:a16="http://schemas.microsoft.com/office/drawing/2014/main" id="{725F65F1-42B3-8725-C96B-87F79A1B5FDF}"/>
              </a:ext>
            </a:extLst>
          </p:cNvPr>
          <p:cNvSpPr txBox="1">
            <a:spLocks/>
          </p:cNvSpPr>
          <p:nvPr/>
        </p:nvSpPr>
        <p:spPr>
          <a:xfrm>
            <a:off x="6096000" y="1768588"/>
            <a:ext cx="5137303"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outperformed the other tested classifiers</a:t>
            </a:r>
          </a:p>
          <a:p>
            <a:pPr>
              <a:lnSpc>
                <a:spcPct val="100000"/>
              </a:lnSpc>
              <a:spcBef>
                <a:spcPts val="1400"/>
              </a:spcBef>
            </a:pPr>
            <a:r>
              <a:rPr lang="en-US" sz="2200" dirty="0">
                <a:solidFill>
                  <a:schemeClr val="accent3">
                    <a:lumMod val="25000"/>
                  </a:schemeClr>
                </a:solidFill>
                <a:latin typeface="Abadi" panose="020B0604020104020204" pitchFamily="34" charset="0"/>
              </a:rPr>
              <a:t>The classifier was able to predict the outcome of a mission to be either successful or failure consistently with lower precision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8383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has been a total of 71 successful and failure mission outcomes by SpaceX</a:t>
            </a:r>
          </a:p>
          <a:p>
            <a:pPr>
              <a:lnSpc>
                <a:spcPct val="100000"/>
              </a:lnSpc>
              <a:spcBef>
                <a:spcPts val="1400"/>
              </a:spcBef>
            </a:pPr>
            <a:r>
              <a:rPr lang="en-US" sz="2200" dirty="0">
                <a:solidFill>
                  <a:schemeClr val="accent3">
                    <a:lumMod val="25000"/>
                  </a:schemeClr>
                </a:solidFill>
                <a:latin typeface="Abadi" panose="020B0604020104020204" pitchFamily="34" charset="0"/>
              </a:rPr>
              <a:t>This shows SpaceX commitment to testing their technology in reaching their goals of Space Travel and making it cheaper.</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098E562-39BA-23A1-7FEE-74539AE70EC0}"/>
              </a:ext>
            </a:extLst>
          </p:cNvPr>
          <p:cNvPicPr>
            <a:picLocks noChangeAspect="1"/>
          </p:cNvPicPr>
          <p:nvPr/>
        </p:nvPicPr>
        <p:blipFill>
          <a:blip r:embed="rId3"/>
          <a:stretch>
            <a:fillRect/>
          </a:stretch>
        </p:blipFill>
        <p:spPr>
          <a:xfrm>
            <a:off x="6761492" y="3548793"/>
            <a:ext cx="4696480" cy="90500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67581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F9 B5 boosters are the ones that carry the maximum payload.</a:t>
            </a:r>
          </a:p>
          <a:p>
            <a:pPr>
              <a:lnSpc>
                <a:spcPct val="100000"/>
              </a:lnSpc>
              <a:spcBef>
                <a:spcPts val="1400"/>
              </a:spcBef>
            </a:pPr>
            <a:r>
              <a:rPr lang="en-US" sz="2200" dirty="0">
                <a:solidFill>
                  <a:schemeClr val="accent3">
                    <a:lumMod val="25000"/>
                  </a:schemeClr>
                </a:solidFill>
                <a:latin typeface="Abadi" panose="020B0604020104020204" pitchFamily="34" charset="0"/>
              </a:rPr>
              <a:t>This may mean that this booster version is used to test up till the maximum payload while other booster versions are used for other purposes.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21C6E33-A7E8-025B-A86B-CCDAAB99139A}"/>
              </a:ext>
            </a:extLst>
          </p:cNvPr>
          <p:cNvPicPr>
            <a:picLocks noChangeAspect="1"/>
          </p:cNvPicPr>
          <p:nvPr/>
        </p:nvPicPr>
        <p:blipFill>
          <a:blip r:embed="rId3"/>
          <a:stretch>
            <a:fillRect/>
          </a:stretch>
        </p:blipFill>
        <p:spPr>
          <a:xfrm>
            <a:off x="8382284" y="1566741"/>
            <a:ext cx="1613370" cy="444297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4487790" cy="479561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2 failure landings to drone ships occurred in the Year 2015.</a:t>
            </a:r>
          </a:p>
          <a:p>
            <a:pPr>
              <a:lnSpc>
                <a:spcPct val="100000"/>
              </a:lnSpc>
              <a:spcBef>
                <a:spcPts val="1400"/>
              </a:spcBef>
            </a:pPr>
            <a:r>
              <a:rPr lang="en-US" sz="2200" dirty="0">
                <a:solidFill>
                  <a:schemeClr val="accent3">
                    <a:lumMod val="25000"/>
                  </a:schemeClr>
                </a:solidFill>
                <a:latin typeface="Abadi"/>
              </a:rPr>
              <a:t>They failed in the months January and April where they with the same booster version “F9 v1.1” and on the same Launch Site “CCAFS LC-40”.</a:t>
            </a:r>
          </a:p>
          <a:p>
            <a:pPr>
              <a:lnSpc>
                <a:spcPct val="100000"/>
              </a:lnSpc>
              <a:spcBef>
                <a:spcPts val="1400"/>
              </a:spcBef>
            </a:pPr>
            <a:r>
              <a:rPr lang="en-US" sz="2200" dirty="0">
                <a:solidFill>
                  <a:schemeClr val="accent3">
                    <a:lumMod val="25000"/>
                  </a:schemeClr>
                </a:solidFill>
                <a:latin typeface="Abadi"/>
              </a:rPr>
              <a:t>This showed that they attempted to land similar ships but failed both attempts, which may show the need for larger changes to be made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171CA45-77ED-1908-E492-EF6100429219}"/>
              </a:ext>
            </a:extLst>
          </p:cNvPr>
          <p:cNvPicPr>
            <a:picLocks noChangeAspect="1"/>
          </p:cNvPicPr>
          <p:nvPr/>
        </p:nvPicPr>
        <p:blipFill>
          <a:blip r:embed="rId3"/>
          <a:stretch>
            <a:fillRect/>
          </a:stretch>
        </p:blipFill>
        <p:spPr>
          <a:xfrm>
            <a:off x="5477130" y="3324924"/>
            <a:ext cx="6087325" cy="135273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5451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Between the dates 2010-06-04 and 2017-03-20, most landings were attempted as 21 landings were attempted and 10 were not attempted</a:t>
            </a:r>
          </a:p>
          <a:p>
            <a:pPr>
              <a:lnSpc>
                <a:spcPct val="100000"/>
              </a:lnSpc>
              <a:spcBef>
                <a:spcPts val="1400"/>
              </a:spcBef>
            </a:pPr>
            <a:r>
              <a:rPr lang="en-US" sz="2200" dirty="0">
                <a:solidFill>
                  <a:schemeClr val="accent3">
                    <a:lumMod val="25000"/>
                  </a:schemeClr>
                </a:solidFill>
                <a:latin typeface="Abadi"/>
              </a:rPr>
              <a:t>In terms of successful and failed landings, the most common were drone ship landings with an equal number of successful and failed landings. </a:t>
            </a:r>
          </a:p>
          <a:p>
            <a:pPr>
              <a:lnSpc>
                <a:spcPct val="100000"/>
              </a:lnSpc>
              <a:spcBef>
                <a:spcPts val="1400"/>
              </a:spcBef>
            </a:pPr>
            <a:r>
              <a:rPr lang="en-US" sz="2200" dirty="0">
                <a:solidFill>
                  <a:schemeClr val="accent3">
                    <a:lumMod val="25000"/>
                  </a:schemeClr>
                </a:solidFill>
                <a:latin typeface="Abadi"/>
              </a:rPr>
              <a:t>This may suggest that drone ships landings are the most favorable landing location for the team at SpaceX.</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0967EA1E-4808-1445-0340-318E91973F1A}"/>
              </a:ext>
            </a:extLst>
          </p:cNvPr>
          <p:cNvPicPr>
            <a:picLocks noChangeAspect="1"/>
          </p:cNvPicPr>
          <p:nvPr/>
        </p:nvPicPr>
        <p:blipFill>
          <a:blip r:embed="rId3"/>
          <a:stretch>
            <a:fillRect/>
          </a:stretch>
        </p:blipFill>
        <p:spPr>
          <a:xfrm>
            <a:off x="7421337" y="1584018"/>
            <a:ext cx="3921798" cy="444155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673566"/>
            <a:ext cx="4251025" cy="1645784"/>
          </a:xfrm>
          <a:prstGeom prst="rect">
            <a:avLst/>
          </a:prstGeom>
        </p:spPr>
        <p:txBody>
          <a:bodyPr lIns="91440" tIns="45720" rIns="91440" bIns="45720" anchor="t">
            <a:normAutofit fontScale="92500" lnSpcReduction="20000"/>
          </a:bodyPr>
          <a:lstStyle/>
          <a:p>
            <a:pPr marL="0" indent="0">
              <a:buNone/>
            </a:pPr>
            <a:r>
              <a:rPr lang="en-US" sz="2000" dirty="0"/>
              <a:t>There are 4 Launch Sites which includes:</a:t>
            </a:r>
          </a:p>
          <a:p>
            <a:r>
              <a:rPr lang="en-MY" sz="1900" dirty="0"/>
              <a:t>CCAFS LC-40</a:t>
            </a:r>
          </a:p>
          <a:p>
            <a:r>
              <a:rPr lang="en-MY" sz="1900" dirty="0"/>
              <a:t>CCAFS SLC-40</a:t>
            </a:r>
          </a:p>
          <a:p>
            <a:r>
              <a:rPr lang="en-MY" sz="1900" dirty="0"/>
              <a:t>KSC LC-39A</a:t>
            </a:r>
          </a:p>
          <a:p>
            <a:r>
              <a:rPr lang="en-MY" sz="1900" dirty="0"/>
              <a:t>VAFB SLC-4E</a:t>
            </a:r>
            <a:endParaRPr lang="en-US" sz="19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9A20D7E6-D94B-2280-7B21-B2B640DF9F1C}"/>
              </a:ext>
            </a:extLst>
          </p:cNvPr>
          <p:cNvPicPr>
            <a:picLocks noChangeAspect="1"/>
          </p:cNvPicPr>
          <p:nvPr/>
        </p:nvPicPr>
        <p:blipFill>
          <a:blip r:embed="rId4"/>
          <a:stretch>
            <a:fillRect/>
          </a:stretch>
        </p:blipFill>
        <p:spPr>
          <a:xfrm>
            <a:off x="770011" y="1648795"/>
            <a:ext cx="10515600" cy="2634269"/>
          </a:xfrm>
          <a:prstGeom prst="rect">
            <a:avLst/>
          </a:prstGeom>
        </p:spPr>
      </p:pic>
      <p:sp>
        <p:nvSpPr>
          <p:cNvPr id="9" name="Content Placeholder 4">
            <a:extLst>
              <a:ext uri="{FF2B5EF4-FFF2-40B4-BE49-F238E27FC236}">
                <a16:creationId xmlns:a16="http://schemas.microsoft.com/office/drawing/2014/main" id="{25058025-B23A-B465-58AB-CE545551F609}"/>
              </a:ext>
            </a:extLst>
          </p:cNvPr>
          <p:cNvSpPr txBox="1">
            <a:spLocks/>
          </p:cNvSpPr>
          <p:nvPr/>
        </p:nvSpPr>
        <p:spPr>
          <a:xfrm>
            <a:off x="6096000" y="4683579"/>
            <a:ext cx="5189611" cy="19621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MY" sz="2000" dirty="0"/>
              <a:t>Site VAFB SLC-4E is near the west coast of the USA, while the other 3 launch sites are placed close to each other at the east coast of the USA in Florida.</a:t>
            </a:r>
          </a:p>
          <a:p>
            <a:r>
              <a:rPr lang="en-MY" sz="2000" dirty="0"/>
              <a:t>Sites CCAFS LC-40 and CCAFS SLC-40 are right next to each other.</a:t>
            </a:r>
          </a:p>
          <a:p>
            <a:pPr marL="0" indent="0">
              <a:buNone/>
            </a:pPr>
            <a:endParaRPr lang="en-US" sz="2000"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857749"/>
            <a:ext cx="8112732" cy="1569462"/>
          </a:xfrm>
          <a:prstGeom prst="rect">
            <a:avLst/>
          </a:prstGeom>
        </p:spPr>
        <p:txBody>
          <a:bodyPr lIns="91440" tIns="45720" rIns="91440" bIns="45720" anchor="t">
            <a:normAutofit/>
          </a:bodyPr>
          <a:lstStyle/>
          <a:p>
            <a:pPr>
              <a:spcBef>
                <a:spcPts val="1400"/>
              </a:spcBef>
            </a:pPr>
            <a:r>
              <a:rPr lang="en-US" sz="1800" dirty="0">
                <a:solidFill>
                  <a:schemeClr val="accent3">
                    <a:lumMod val="25000"/>
                  </a:schemeClr>
                </a:solidFill>
              </a:rPr>
              <a:t>The launch outcomes were plotted on the maps with green representing success and red meaning failure.</a:t>
            </a:r>
          </a:p>
          <a:p>
            <a:pPr>
              <a:spcBef>
                <a:spcPts val="1400"/>
              </a:spcBef>
            </a:pPr>
            <a:r>
              <a:rPr lang="en-US" sz="1800" dirty="0">
                <a:solidFill>
                  <a:schemeClr val="accent3">
                    <a:lumMod val="25000"/>
                  </a:schemeClr>
                </a:solidFill>
              </a:rPr>
              <a:t>It was seen that for each site, failures and successes occurred and that there is are higher number of launches from the east coast. This makes sense as there are 3 launching sites there while only one on the west coast.</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Launch Outcomes</a:t>
            </a:r>
          </a:p>
        </p:txBody>
      </p:sp>
      <p:pic>
        <p:nvPicPr>
          <p:cNvPr id="4" name="Picture 3">
            <a:extLst>
              <a:ext uri="{FF2B5EF4-FFF2-40B4-BE49-F238E27FC236}">
                <a16:creationId xmlns:a16="http://schemas.microsoft.com/office/drawing/2014/main" id="{1721DC59-8DE3-5587-8587-2412F50D7B78}"/>
              </a:ext>
            </a:extLst>
          </p:cNvPr>
          <p:cNvPicPr>
            <a:picLocks noChangeAspect="1"/>
          </p:cNvPicPr>
          <p:nvPr/>
        </p:nvPicPr>
        <p:blipFill>
          <a:blip r:embed="rId3"/>
          <a:stretch>
            <a:fillRect/>
          </a:stretch>
        </p:blipFill>
        <p:spPr>
          <a:xfrm>
            <a:off x="639381" y="2076175"/>
            <a:ext cx="8243361" cy="2088841"/>
          </a:xfrm>
          <a:prstGeom prst="rect">
            <a:avLst/>
          </a:prstGeom>
        </p:spPr>
      </p:pic>
      <p:pic>
        <p:nvPicPr>
          <p:cNvPr id="7" name="Picture 6">
            <a:extLst>
              <a:ext uri="{FF2B5EF4-FFF2-40B4-BE49-F238E27FC236}">
                <a16:creationId xmlns:a16="http://schemas.microsoft.com/office/drawing/2014/main" id="{1DB762A8-8B3B-02F6-1280-466FC831B31F}"/>
              </a:ext>
            </a:extLst>
          </p:cNvPr>
          <p:cNvPicPr>
            <a:picLocks noChangeAspect="1"/>
          </p:cNvPicPr>
          <p:nvPr/>
        </p:nvPicPr>
        <p:blipFill>
          <a:blip r:embed="rId4"/>
          <a:stretch>
            <a:fillRect/>
          </a:stretch>
        </p:blipFill>
        <p:spPr>
          <a:xfrm>
            <a:off x="9049353" y="1518088"/>
            <a:ext cx="2408619" cy="320501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62088"/>
            <a:ext cx="4089857" cy="5260445"/>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Proximities and Distances:</a:t>
            </a:r>
          </a:p>
          <a:p>
            <a:pPr>
              <a:lnSpc>
                <a:spcPct val="100000"/>
              </a:lnSpc>
              <a:spcBef>
                <a:spcPts val="600"/>
              </a:spcBef>
            </a:pPr>
            <a:r>
              <a:rPr lang="en-US" sz="1600" dirty="0">
                <a:solidFill>
                  <a:schemeClr val="accent3">
                    <a:lumMod val="25000"/>
                  </a:schemeClr>
                </a:solidFill>
                <a:latin typeface="Abadi" panose="020B0604020104020204" pitchFamily="34" charset="0"/>
              </a:rPr>
              <a:t>Coastline: 0.97 km</a:t>
            </a:r>
          </a:p>
          <a:p>
            <a:pPr>
              <a:lnSpc>
                <a:spcPct val="100000"/>
              </a:lnSpc>
              <a:spcBef>
                <a:spcPts val="600"/>
              </a:spcBef>
            </a:pPr>
            <a:r>
              <a:rPr lang="en-US" sz="1600" dirty="0">
                <a:solidFill>
                  <a:schemeClr val="accent3">
                    <a:lumMod val="25000"/>
                  </a:schemeClr>
                </a:solidFill>
                <a:latin typeface="Abadi" panose="020B0604020104020204" pitchFamily="34" charset="0"/>
              </a:rPr>
              <a:t>Highway: 6.49 km</a:t>
            </a:r>
          </a:p>
          <a:p>
            <a:pPr>
              <a:lnSpc>
                <a:spcPct val="100000"/>
              </a:lnSpc>
              <a:spcBef>
                <a:spcPts val="600"/>
              </a:spcBef>
            </a:pPr>
            <a:r>
              <a:rPr lang="en-US" sz="1600" dirty="0">
                <a:solidFill>
                  <a:schemeClr val="accent3">
                    <a:lumMod val="25000"/>
                  </a:schemeClr>
                </a:solidFill>
                <a:latin typeface="Abadi" panose="020B0604020104020204" pitchFamily="34" charset="0"/>
              </a:rPr>
              <a:t>Railway: 21.19 km</a:t>
            </a:r>
          </a:p>
          <a:p>
            <a:pPr>
              <a:lnSpc>
                <a:spcPct val="100000"/>
              </a:lnSpc>
              <a:spcBef>
                <a:spcPts val="600"/>
              </a:spcBef>
            </a:pPr>
            <a:r>
              <a:rPr lang="en-US" sz="1600" dirty="0">
                <a:solidFill>
                  <a:schemeClr val="accent3">
                    <a:lumMod val="25000"/>
                  </a:schemeClr>
                </a:solidFill>
                <a:latin typeface="Abadi" panose="020B0604020104020204" pitchFamily="34" charset="0"/>
              </a:rPr>
              <a:t>Nearest City/Town: 23.21 km (Titusville)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shows that there are considerable distances between launch sites and areas of human commutes. This makes sense since launch and landings are typically extremely loud and hot hence having the sites be so far away from where people travel/live is a good safety measure.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 of Site </a:t>
            </a:r>
            <a:r>
              <a:rPr lang="en-MY" dirty="0">
                <a:solidFill>
                  <a:srgbClr val="0B49CB"/>
                </a:solidFill>
                <a:latin typeface="Abadi"/>
              </a:rPr>
              <a:t>CCAFS SLC-40</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0519E088-F2BC-E69E-3CB5-F20B271862FA}"/>
              </a:ext>
            </a:extLst>
          </p:cNvPr>
          <p:cNvPicPr>
            <a:picLocks noChangeAspect="1"/>
          </p:cNvPicPr>
          <p:nvPr/>
        </p:nvPicPr>
        <p:blipFill>
          <a:blip r:embed="rId3"/>
          <a:stretch>
            <a:fillRect/>
          </a:stretch>
        </p:blipFill>
        <p:spPr>
          <a:xfrm>
            <a:off x="5065119" y="2166740"/>
            <a:ext cx="6498994" cy="336272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32599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Site KSC LC-39A had the most successful launches compared to the other sites.</a:t>
            </a:r>
          </a:p>
          <a:p>
            <a:pPr>
              <a:lnSpc>
                <a:spcPct val="100000"/>
              </a:lnSpc>
              <a:spcBef>
                <a:spcPts val="1400"/>
              </a:spcBef>
            </a:pPr>
            <a:r>
              <a:rPr lang="en-US" sz="2200" dirty="0">
                <a:solidFill>
                  <a:schemeClr val="accent3">
                    <a:lumMod val="25000"/>
                  </a:schemeClr>
                </a:solidFill>
                <a:latin typeface="Abadi" panose="020B0604020104020204" pitchFamily="34" charset="0"/>
              </a:rPr>
              <a:t>Site CCAFS SLC-40 however, had the lowest number of successful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of each Site</a:t>
            </a:r>
          </a:p>
        </p:txBody>
      </p:sp>
      <p:pic>
        <p:nvPicPr>
          <p:cNvPr id="7" name="Picture 6">
            <a:extLst>
              <a:ext uri="{FF2B5EF4-FFF2-40B4-BE49-F238E27FC236}">
                <a16:creationId xmlns:a16="http://schemas.microsoft.com/office/drawing/2014/main" id="{DDCC9860-B0F6-53BE-0571-1ED74A80B325}"/>
              </a:ext>
            </a:extLst>
          </p:cNvPr>
          <p:cNvPicPr>
            <a:picLocks noChangeAspect="1"/>
          </p:cNvPicPr>
          <p:nvPr/>
        </p:nvPicPr>
        <p:blipFill>
          <a:blip r:embed="rId3"/>
          <a:stretch>
            <a:fillRect/>
          </a:stretch>
        </p:blipFill>
        <p:spPr>
          <a:xfrm>
            <a:off x="6096000" y="2132267"/>
            <a:ext cx="5308803" cy="373805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2" name="Content Placeholder 2">
            <a:extLst>
              <a:ext uri="{FF2B5EF4-FFF2-40B4-BE49-F238E27FC236}">
                <a16:creationId xmlns:a16="http://schemas.microsoft.com/office/drawing/2014/main" id="{F4E4072B-B11D-F506-00E0-677D3380128E}"/>
              </a:ext>
            </a:extLst>
          </p:cNvPr>
          <p:cNvSpPr txBox="1">
            <a:spLocks/>
          </p:cNvSpPr>
          <p:nvPr/>
        </p:nvSpPr>
        <p:spPr>
          <a:xfrm>
            <a:off x="958696" y="1768588"/>
            <a:ext cx="10399485"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spends around $62 million to conduct their space launches while other provides spend around $165 million. SpaceX can do so by reusing their first stage of the rocket. By being able to predict whether a rockets first stage can be reused and determine the price of a mission predictively, which can be used for mission biddings against SpaceX or help SpaceX with improving the chances of their launches being successful.</a:t>
            </a:r>
          </a:p>
          <a:p>
            <a:pPr>
              <a:spcBef>
                <a:spcPts val="1400"/>
              </a:spcBef>
            </a:pPr>
            <a:r>
              <a:rPr lang="en-US" sz="2200" dirty="0">
                <a:solidFill>
                  <a:schemeClr val="accent3">
                    <a:lumMod val="25000"/>
                  </a:schemeClr>
                </a:solidFill>
                <a:latin typeface="Abadi" panose="020B0604020104020204" pitchFamily="34" charset="0"/>
              </a:rPr>
              <a:t>To be able to do this, we need to know where can we collect data of SpaceX launches, what are the hidden patterns between columns of the dataset and what classifier is the best to predict whether a mission is successful or a failure.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536197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Site KSC LC-39A had the highest ratio of successful launches to failed launches out of the other Sites.</a:t>
            </a:r>
          </a:p>
          <a:p>
            <a:pPr>
              <a:lnSpc>
                <a:spcPct val="100000"/>
              </a:lnSpc>
              <a:spcBef>
                <a:spcPts val="1400"/>
              </a:spcBef>
            </a:pPr>
            <a:r>
              <a:rPr lang="en-US" sz="2200" dirty="0">
                <a:solidFill>
                  <a:schemeClr val="accent3">
                    <a:lumMod val="25000"/>
                  </a:schemeClr>
                </a:solidFill>
                <a:latin typeface="Abadi"/>
              </a:rPr>
              <a:t>A whopping 76.9% of the launches at this Site succeeded, showing that there might be something about the site that allows higher successes.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a:t>
            </a:r>
          </a:p>
        </p:txBody>
      </p:sp>
      <p:pic>
        <p:nvPicPr>
          <p:cNvPr id="4" name="Picture 3">
            <a:extLst>
              <a:ext uri="{FF2B5EF4-FFF2-40B4-BE49-F238E27FC236}">
                <a16:creationId xmlns:a16="http://schemas.microsoft.com/office/drawing/2014/main" id="{4E275A8E-103C-9702-2977-C6540F15FE18}"/>
              </a:ext>
            </a:extLst>
          </p:cNvPr>
          <p:cNvPicPr>
            <a:picLocks noChangeAspect="1"/>
          </p:cNvPicPr>
          <p:nvPr/>
        </p:nvPicPr>
        <p:blipFill>
          <a:blip r:embed="rId3"/>
          <a:stretch>
            <a:fillRect/>
          </a:stretch>
        </p:blipFill>
        <p:spPr>
          <a:xfrm>
            <a:off x="6095998" y="2136977"/>
            <a:ext cx="5361974" cy="372863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50188"/>
            <a:ext cx="2743200" cy="401638"/>
          </a:xfrm>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It can be seen in the scatter plots that, most launches have payloads between 0 to 7000 kgs.</a:t>
            </a:r>
          </a:p>
          <a:p>
            <a:pPr>
              <a:lnSpc>
                <a:spcPct val="100000"/>
              </a:lnSpc>
              <a:spcBef>
                <a:spcPts val="1400"/>
              </a:spcBef>
            </a:pPr>
            <a:r>
              <a:rPr lang="en-US" sz="2200" dirty="0">
                <a:solidFill>
                  <a:schemeClr val="accent3">
                    <a:lumMod val="25000"/>
                  </a:schemeClr>
                </a:solidFill>
                <a:latin typeface="Abadi"/>
              </a:rPr>
              <a:t>FT boosters are more consistently having successful launches compared to other Booster Version Categories. It has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However, FT boosters are not as successful when the payload exceeds 5500 kgs.</a:t>
            </a:r>
            <a:endParaRPr lang="en-US" sz="22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Outcomes</a:t>
            </a:r>
          </a:p>
        </p:txBody>
      </p:sp>
      <p:pic>
        <p:nvPicPr>
          <p:cNvPr id="4" name="Picture 3">
            <a:extLst>
              <a:ext uri="{FF2B5EF4-FFF2-40B4-BE49-F238E27FC236}">
                <a16:creationId xmlns:a16="http://schemas.microsoft.com/office/drawing/2014/main" id="{4887A5F3-5AB4-9ACB-0E43-F01A5D47B9F6}"/>
              </a:ext>
            </a:extLst>
          </p:cNvPr>
          <p:cNvPicPr>
            <a:picLocks noChangeAspect="1"/>
          </p:cNvPicPr>
          <p:nvPr/>
        </p:nvPicPr>
        <p:blipFill>
          <a:blip r:embed="rId3"/>
          <a:stretch>
            <a:fillRect/>
          </a:stretch>
        </p:blipFill>
        <p:spPr>
          <a:xfrm>
            <a:off x="6429070" y="1385532"/>
            <a:ext cx="4571404" cy="2535569"/>
          </a:xfrm>
          <a:prstGeom prst="rect">
            <a:avLst/>
          </a:prstGeom>
        </p:spPr>
      </p:pic>
      <p:pic>
        <p:nvPicPr>
          <p:cNvPr id="7" name="Picture 6">
            <a:extLst>
              <a:ext uri="{FF2B5EF4-FFF2-40B4-BE49-F238E27FC236}">
                <a16:creationId xmlns:a16="http://schemas.microsoft.com/office/drawing/2014/main" id="{B898726C-D29D-EB23-E3F2-55BF4AEEA926}"/>
              </a:ext>
            </a:extLst>
          </p:cNvPr>
          <p:cNvPicPr>
            <a:picLocks noChangeAspect="1"/>
          </p:cNvPicPr>
          <p:nvPr/>
        </p:nvPicPr>
        <p:blipFill>
          <a:blip r:embed="rId4"/>
          <a:stretch>
            <a:fillRect/>
          </a:stretch>
        </p:blipFill>
        <p:spPr>
          <a:xfrm>
            <a:off x="6429070" y="4001294"/>
            <a:ext cx="4571404" cy="2581499"/>
          </a:xfrm>
          <a:prstGeom prst="rect">
            <a:avLst/>
          </a:prstGeom>
        </p:spPr>
      </p:pic>
      <p:sp>
        <p:nvSpPr>
          <p:cNvPr id="8" name="Content Placeholder 4">
            <a:extLst>
              <a:ext uri="{FF2B5EF4-FFF2-40B4-BE49-F238E27FC236}">
                <a16:creationId xmlns:a16="http://schemas.microsoft.com/office/drawing/2014/main" id="{0FB2EA4E-0B54-F8A2-A2A1-1CBDF1419025}"/>
              </a:ext>
            </a:extLst>
          </p:cNvPr>
          <p:cNvSpPr txBox="1">
            <a:spLocks/>
          </p:cNvSpPr>
          <p:nvPr/>
        </p:nvSpPr>
        <p:spPr>
          <a:xfrm rot="5400000">
            <a:off x="10522813" y="2716056"/>
            <a:ext cx="1525592" cy="44344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Full Range</a:t>
            </a:r>
          </a:p>
        </p:txBody>
      </p:sp>
      <p:sp>
        <p:nvSpPr>
          <p:cNvPr id="9" name="Content Placeholder 4">
            <a:extLst>
              <a:ext uri="{FF2B5EF4-FFF2-40B4-BE49-F238E27FC236}">
                <a16:creationId xmlns:a16="http://schemas.microsoft.com/office/drawing/2014/main" id="{B53261A6-EA39-B853-E9DB-36A5FC707071}"/>
              </a:ext>
            </a:extLst>
          </p:cNvPr>
          <p:cNvSpPr txBox="1">
            <a:spLocks/>
          </p:cNvSpPr>
          <p:nvPr/>
        </p:nvSpPr>
        <p:spPr>
          <a:xfrm rot="5400000">
            <a:off x="10142132" y="5070323"/>
            <a:ext cx="2286954" cy="443441"/>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Range 2000 to 7500</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3"/>
            <a:ext cx="4487790" cy="4345097"/>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400" dirty="0"/>
              <a:t>All models had gotten the same accuracy of </a:t>
            </a:r>
            <a:r>
              <a:rPr lang="en-MY" sz="2400" dirty="0"/>
              <a:t>83.33% using the Test set. Their testing performance was also proven to be the same as their confusion matrixes were all the same.</a:t>
            </a:r>
          </a:p>
          <a:p>
            <a:pPr marL="0" indent="0">
              <a:lnSpc>
                <a:spcPct val="100000"/>
              </a:lnSpc>
              <a:spcBef>
                <a:spcPts val="1400"/>
              </a:spcBef>
              <a:buNone/>
            </a:pPr>
            <a:r>
              <a:rPr lang="en-US" sz="2400" dirty="0"/>
              <a:t>However, the Decision Tree Classifier had the highest Validation Accuracy showing that it was a cut above the rest.</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9AA8AF4-BE85-634B-914B-8A8A04AC324E}"/>
              </a:ext>
            </a:extLst>
          </p:cNvPr>
          <p:cNvPicPr>
            <a:picLocks noChangeAspect="1"/>
          </p:cNvPicPr>
          <p:nvPr/>
        </p:nvPicPr>
        <p:blipFill>
          <a:blip r:embed="rId4"/>
          <a:stretch>
            <a:fillRect/>
          </a:stretch>
        </p:blipFill>
        <p:spPr>
          <a:xfrm>
            <a:off x="5747659" y="1535217"/>
            <a:ext cx="4742314" cy="478413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202039"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was the confusion matrix of the Decision Tree Classifier (Best Classifier).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was able to properly predict 15 labels and no False Negatives. However, it had predicted 3 False Positives showing that it has low Precision.</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9648375-968B-B009-D9C9-A4233624CB28}"/>
              </a:ext>
            </a:extLst>
          </p:cNvPr>
          <p:cNvPicPr>
            <a:picLocks noChangeAspect="1"/>
          </p:cNvPicPr>
          <p:nvPr/>
        </p:nvPicPr>
        <p:blipFill>
          <a:blip r:embed="rId3"/>
          <a:stretch>
            <a:fillRect/>
          </a:stretch>
        </p:blipFill>
        <p:spPr>
          <a:xfrm>
            <a:off x="5323115" y="1498353"/>
            <a:ext cx="5615668" cy="482099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chosen Decision Tree Classifier can consistently predict the outcome of SpaceX launches with somewhat low precision. Using this classifier, users can implement its predictive capabilities to support or be against SpaceX with their services.</a:t>
            </a:r>
          </a:p>
          <a:p>
            <a:pPr>
              <a:lnSpc>
                <a:spcPct val="100000"/>
              </a:lnSpc>
              <a:spcBef>
                <a:spcPts val="1400"/>
              </a:spcBef>
            </a:pPr>
            <a:r>
              <a:rPr lang="en-US" sz="2200" dirty="0">
                <a:solidFill>
                  <a:schemeClr val="accent3">
                    <a:lumMod val="25000"/>
                  </a:schemeClr>
                </a:solidFill>
                <a:latin typeface="Abadi" panose="020B0604020104020204" pitchFamily="34" charset="0"/>
              </a:rPr>
              <a:t>As an outcome of this project, Interactive Maps and Dashboards were made to help is understanding and analyzing the SpaceX mission launch data users. Users can make use of them to more interactively learn of the data through a fun user experience.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3531130" y="5232510"/>
            <a:ext cx="5129740" cy="1503026"/>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Markers of the launches done on Site CCAFS LC-40</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Green: Successful, Red: Failure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EABEA3A2-20CD-880B-8C0F-F901B3029C4D}"/>
              </a:ext>
            </a:extLst>
          </p:cNvPr>
          <p:cNvPicPr>
            <a:picLocks noChangeAspect="1"/>
          </p:cNvPicPr>
          <p:nvPr/>
        </p:nvPicPr>
        <p:blipFill>
          <a:blip r:embed="rId4"/>
          <a:stretch>
            <a:fillRect/>
          </a:stretch>
        </p:blipFill>
        <p:spPr>
          <a:xfrm>
            <a:off x="4074945" y="1579791"/>
            <a:ext cx="4042110" cy="3412672"/>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APIs and Webscraping from appropriate sources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Filtering for only Falcon 9 Launches, Removing missing data, analysis of categorical columns, and creating class label column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Dataset is prepared for training and testing models, multiple classifiers are trained and evaluated accordingly and the best forming model in accurately predicting mission outcomes is picked to be used for predictive analysis.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1325789"/>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datasets used in this analysis made use of APIs to extract data directly from related sources, specifically from SpaceX’s APIs, while also using web scraping to extract launch records from sources like Wikipedia tables.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4">
            <a:extLst>
              <a:ext uri="{FF2B5EF4-FFF2-40B4-BE49-F238E27FC236}">
                <a16:creationId xmlns:a16="http://schemas.microsoft.com/office/drawing/2014/main" id="{1F93C44D-1831-E330-0732-8B9F7991F37E}"/>
              </a:ext>
            </a:extLst>
          </p:cNvPr>
          <p:cNvSpPr txBox="1">
            <a:spLocks/>
          </p:cNvSpPr>
          <p:nvPr/>
        </p:nvSpPr>
        <p:spPr>
          <a:xfrm>
            <a:off x="2114396" y="4281652"/>
            <a:ext cx="2571903" cy="650875"/>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dirty="0"/>
              <a:t>Data Collection</a:t>
            </a:r>
          </a:p>
        </p:txBody>
      </p:sp>
      <p:sp>
        <p:nvSpPr>
          <p:cNvPr id="3" name="Content Placeholder 4">
            <a:extLst>
              <a:ext uri="{FF2B5EF4-FFF2-40B4-BE49-F238E27FC236}">
                <a16:creationId xmlns:a16="http://schemas.microsoft.com/office/drawing/2014/main" id="{2A6C928C-CE40-0E22-FCF7-F46B68668F4C}"/>
              </a:ext>
            </a:extLst>
          </p:cNvPr>
          <p:cNvSpPr txBox="1">
            <a:spLocks/>
          </p:cNvSpPr>
          <p:nvPr/>
        </p:nvSpPr>
        <p:spPr>
          <a:xfrm>
            <a:off x="6275461" y="3382282"/>
            <a:ext cx="2571903" cy="650875"/>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dirty="0"/>
              <a:t>SpaceX</a:t>
            </a:r>
          </a:p>
        </p:txBody>
      </p:sp>
      <p:sp>
        <p:nvSpPr>
          <p:cNvPr id="4" name="Content Placeholder 4">
            <a:extLst>
              <a:ext uri="{FF2B5EF4-FFF2-40B4-BE49-F238E27FC236}">
                <a16:creationId xmlns:a16="http://schemas.microsoft.com/office/drawing/2014/main" id="{856D3A43-A39E-553D-42AC-1F1A137BFC73}"/>
              </a:ext>
            </a:extLst>
          </p:cNvPr>
          <p:cNvSpPr txBox="1">
            <a:spLocks/>
          </p:cNvSpPr>
          <p:nvPr/>
        </p:nvSpPr>
        <p:spPr>
          <a:xfrm>
            <a:off x="6275461" y="5143830"/>
            <a:ext cx="2571903" cy="650875"/>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dirty="0"/>
              <a:t>Wikipedia</a:t>
            </a:r>
          </a:p>
        </p:txBody>
      </p:sp>
      <p:cxnSp>
        <p:nvCxnSpPr>
          <p:cNvPr id="10" name="Straight Arrow Connector 9">
            <a:extLst>
              <a:ext uri="{FF2B5EF4-FFF2-40B4-BE49-F238E27FC236}">
                <a16:creationId xmlns:a16="http://schemas.microsoft.com/office/drawing/2014/main" id="{8ADDAA18-3A18-954D-E663-8BE4F6DA980C}"/>
              </a:ext>
            </a:extLst>
          </p:cNvPr>
          <p:cNvCxnSpPr>
            <a:cxnSpLocks/>
            <a:stCxn id="3" idx="1"/>
          </p:cNvCxnSpPr>
          <p:nvPr/>
        </p:nvCxnSpPr>
        <p:spPr>
          <a:xfrm flipH="1">
            <a:off x="4686299" y="3707720"/>
            <a:ext cx="1589162" cy="796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D84315E-47E7-E98D-EEBA-C7994CB6D7E6}"/>
              </a:ext>
            </a:extLst>
          </p:cNvPr>
          <p:cNvSpPr txBox="1"/>
          <p:nvPr/>
        </p:nvSpPr>
        <p:spPr>
          <a:xfrm>
            <a:off x="5167993" y="3707720"/>
            <a:ext cx="583814" cy="369332"/>
          </a:xfrm>
          <a:prstGeom prst="rect">
            <a:avLst/>
          </a:prstGeom>
          <a:noFill/>
        </p:spPr>
        <p:txBody>
          <a:bodyPr wrap="none" rtlCol="0">
            <a:spAutoFit/>
          </a:bodyPr>
          <a:lstStyle/>
          <a:p>
            <a:r>
              <a:rPr lang="en-US" dirty="0"/>
              <a:t>APIs</a:t>
            </a:r>
            <a:endParaRPr lang="en-MY" dirty="0"/>
          </a:p>
        </p:txBody>
      </p:sp>
      <p:cxnSp>
        <p:nvCxnSpPr>
          <p:cNvPr id="15" name="Straight Arrow Connector 14">
            <a:extLst>
              <a:ext uri="{FF2B5EF4-FFF2-40B4-BE49-F238E27FC236}">
                <a16:creationId xmlns:a16="http://schemas.microsoft.com/office/drawing/2014/main" id="{5444670A-796F-9062-35AD-69D609A45227}"/>
              </a:ext>
            </a:extLst>
          </p:cNvPr>
          <p:cNvCxnSpPr>
            <a:cxnSpLocks/>
            <a:stCxn id="4" idx="1"/>
          </p:cNvCxnSpPr>
          <p:nvPr/>
        </p:nvCxnSpPr>
        <p:spPr>
          <a:xfrm flipH="1" flipV="1">
            <a:off x="4686299" y="4716464"/>
            <a:ext cx="1589162" cy="752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43A8F1-DD07-3B49-BF51-5D6B22EC1A7D}"/>
              </a:ext>
            </a:extLst>
          </p:cNvPr>
          <p:cNvSpPr txBox="1"/>
          <p:nvPr/>
        </p:nvSpPr>
        <p:spPr>
          <a:xfrm>
            <a:off x="4699399" y="5262655"/>
            <a:ext cx="1396601" cy="369332"/>
          </a:xfrm>
          <a:prstGeom prst="rect">
            <a:avLst/>
          </a:prstGeom>
          <a:noFill/>
        </p:spPr>
        <p:txBody>
          <a:bodyPr wrap="none" rtlCol="0">
            <a:spAutoFit/>
          </a:bodyPr>
          <a:lstStyle/>
          <a:p>
            <a:r>
              <a:rPr lang="en-US" dirty="0"/>
              <a:t>Webscraping</a:t>
            </a:r>
            <a:endParaRPr lang="en-MY"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664245"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given from the SpaceX APIs. They were then merged into a single dataset where only Falcon 9 launches were kept. The data was then wrangled to remove missing data from </a:t>
            </a:r>
            <a:r>
              <a:rPr lang="en-US" sz="2200" dirty="0" err="1">
                <a:solidFill>
                  <a:schemeClr val="accent3">
                    <a:lumMod val="25000"/>
                  </a:schemeClr>
                </a:solidFill>
                <a:latin typeface="Abadi" panose="020B0604020104020204" pitchFamily="34" charset="0"/>
              </a:rPr>
              <a:t>PayloadMass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Flowchart of the process can be seen in the diagram to the right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https://github.com/Swasbuckler/DataScienceAppliedCapstone/blob/main/jupyter-labs-spacex-data-collection-api.ipynb</a:t>
            </a:r>
            <a:r>
              <a:rPr lang="en-US" sz="2200" dirty="0">
                <a:solidFill>
                  <a:schemeClr val="accent3">
                    <a:lumMod val="25000"/>
                  </a:schemeClr>
                </a:solidFill>
                <a:latin typeface="Abadi" panose="020B0604020104020204" pitchFamily="34" charset="0"/>
              </a:rPr>
              <a:t> </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Content Placeholder 4">
            <a:extLst>
              <a:ext uri="{FF2B5EF4-FFF2-40B4-BE49-F238E27FC236}">
                <a16:creationId xmlns:a16="http://schemas.microsoft.com/office/drawing/2014/main" id="{2AB3D42F-6489-18E0-0FB5-2F1B3FFD8B70}"/>
              </a:ext>
            </a:extLst>
          </p:cNvPr>
          <p:cNvSpPr txBox="1">
            <a:spLocks/>
          </p:cNvSpPr>
          <p:nvPr/>
        </p:nvSpPr>
        <p:spPr>
          <a:xfrm>
            <a:off x="8507032" y="1628979"/>
            <a:ext cx="849239"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SpaceX</a:t>
            </a:r>
          </a:p>
        </p:txBody>
      </p:sp>
      <p:sp>
        <p:nvSpPr>
          <p:cNvPr id="7" name="Content Placeholder 4">
            <a:extLst>
              <a:ext uri="{FF2B5EF4-FFF2-40B4-BE49-F238E27FC236}">
                <a16:creationId xmlns:a16="http://schemas.microsoft.com/office/drawing/2014/main" id="{7FCF3D64-C949-EDD5-D6BA-2037EF3C573D}"/>
              </a:ext>
            </a:extLst>
          </p:cNvPr>
          <p:cNvSpPr txBox="1">
            <a:spLocks/>
          </p:cNvSpPr>
          <p:nvPr/>
        </p:nvSpPr>
        <p:spPr>
          <a:xfrm>
            <a:off x="7087205" y="2671081"/>
            <a:ext cx="1627567"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Data Collection</a:t>
            </a:r>
          </a:p>
        </p:txBody>
      </p:sp>
      <p:cxnSp>
        <p:nvCxnSpPr>
          <p:cNvPr id="9" name="Straight Arrow Connector 8">
            <a:extLst>
              <a:ext uri="{FF2B5EF4-FFF2-40B4-BE49-F238E27FC236}">
                <a16:creationId xmlns:a16="http://schemas.microsoft.com/office/drawing/2014/main" id="{B74429DD-A575-C7F5-F3F0-CCAB792161CD}"/>
              </a:ext>
            </a:extLst>
          </p:cNvPr>
          <p:cNvCxnSpPr>
            <a:stCxn id="2" idx="2"/>
            <a:endCxn id="7" idx="0"/>
          </p:cNvCxnSpPr>
          <p:nvPr/>
        </p:nvCxnSpPr>
        <p:spPr>
          <a:xfrm flipH="1">
            <a:off x="7900989" y="1971470"/>
            <a:ext cx="1030663" cy="699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829402E-BD13-3EBC-06B6-587F18AD3BBF}"/>
              </a:ext>
            </a:extLst>
          </p:cNvPr>
          <p:cNvSpPr txBox="1"/>
          <p:nvPr/>
        </p:nvSpPr>
        <p:spPr>
          <a:xfrm>
            <a:off x="6731001" y="1930523"/>
            <a:ext cx="2090134" cy="646331"/>
          </a:xfrm>
          <a:prstGeom prst="rect">
            <a:avLst/>
          </a:prstGeom>
          <a:noFill/>
        </p:spPr>
        <p:txBody>
          <a:bodyPr wrap="square" rtlCol="0">
            <a:spAutoFit/>
          </a:bodyPr>
          <a:lstStyle/>
          <a:p>
            <a:r>
              <a:rPr lang="en-US" dirty="0"/>
              <a:t>HTTP request to multiple APIs</a:t>
            </a:r>
            <a:endParaRPr lang="en-MY" dirty="0"/>
          </a:p>
        </p:txBody>
      </p:sp>
      <p:sp>
        <p:nvSpPr>
          <p:cNvPr id="11" name="Content Placeholder 4">
            <a:extLst>
              <a:ext uri="{FF2B5EF4-FFF2-40B4-BE49-F238E27FC236}">
                <a16:creationId xmlns:a16="http://schemas.microsoft.com/office/drawing/2014/main" id="{14F25425-6F5E-390F-E3C7-205A65D53EBC}"/>
              </a:ext>
            </a:extLst>
          </p:cNvPr>
          <p:cNvSpPr txBox="1">
            <a:spLocks/>
          </p:cNvSpPr>
          <p:nvPr/>
        </p:nvSpPr>
        <p:spPr>
          <a:xfrm>
            <a:off x="9483049" y="3378585"/>
            <a:ext cx="2014991"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Data Consolidation</a:t>
            </a:r>
          </a:p>
        </p:txBody>
      </p:sp>
      <p:cxnSp>
        <p:nvCxnSpPr>
          <p:cNvPr id="13" name="Straight Arrow Connector 12">
            <a:extLst>
              <a:ext uri="{FF2B5EF4-FFF2-40B4-BE49-F238E27FC236}">
                <a16:creationId xmlns:a16="http://schemas.microsoft.com/office/drawing/2014/main" id="{9B03BFEA-0975-A433-2408-AA7B9B7E6A7F}"/>
              </a:ext>
            </a:extLst>
          </p:cNvPr>
          <p:cNvCxnSpPr>
            <a:stCxn id="7" idx="2"/>
            <a:endCxn id="11" idx="0"/>
          </p:cNvCxnSpPr>
          <p:nvPr/>
        </p:nvCxnSpPr>
        <p:spPr>
          <a:xfrm>
            <a:off x="7900989" y="3013572"/>
            <a:ext cx="2589556" cy="365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1FFDFE-12ED-10B5-9853-92950012AFC7}"/>
              </a:ext>
            </a:extLst>
          </p:cNvPr>
          <p:cNvSpPr txBox="1"/>
          <p:nvPr/>
        </p:nvSpPr>
        <p:spPr>
          <a:xfrm>
            <a:off x="9483049" y="2091828"/>
            <a:ext cx="2090134" cy="1200329"/>
          </a:xfrm>
          <a:prstGeom prst="rect">
            <a:avLst/>
          </a:prstGeom>
          <a:noFill/>
        </p:spPr>
        <p:txBody>
          <a:bodyPr wrap="square" rtlCol="0">
            <a:spAutoFit/>
          </a:bodyPr>
          <a:lstStyle/>
          <a:p>
            <a:r>
              <a:rPr lang="en-US" dirty="0"/>
              <a:t>Merging data from APIs and transforming and setting types </a:t>
            </a:r>
            <a:endParaRPr lang="en-MY" dirty="0"/>
          </a:p>
        </p:txBody>
      </p:sp>
      <p:sp>
        <p:nvSpPr>
          <p:cNvPr id="15" name="Content Placeholder 4">
            <a:extLst>
              <a:ext uri="{FF2B5EF4-FFF2-40B4-BE49-F238E27FC236}">
                <a16:creationId xmlns:a16="http://schemas.microsoft.com/office/drawing/2014/main" id="{C4E45AC4-E51C-EFB0-F0D4-0B91EFB521EA}"/>
              </a:ext>
            </a:extLst>
          </p:cNvPr>
          <p:cNvSpPr txBox="1">
            <a:spLocks/>
          </p:cNvSpPr>
          <p:nvPr/>
        </p:nvSpPr>
        <p:spPr>
          <a:xfrm>
            <a:off x="7421480" y="4328489"/>
            <a:ext cx="959017"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Filtering</a:t>
            </a:r>
          </a:p>
        </p:txBody>
      </p:sp>
      <p:sp>
        <p:nvSpPr>
          <p:cNvPr id="16" name="Content Placeholder 4">
            <a:extLst>
              <a:ext uri="{FF2B5EF4-FFF2-40B4-BE49-F238E27FC236}">
                <a16:creationId xmlns:a16="http://schemas.microsoft.com/office/drawing/2014/main" id="{B292D75F-949C-5135-7674-9FA5B781BB90}"/>
              </a:ext>
            </a:extLst>
          </p:cNvPr>
          <p:cNvSpPr txBox="1">
            <a:spLocks/>
          </p:cNvSpPr>
          <p:nvPr/>
        </p:nvSpPr>
        <p:spPr>
          <a:xfrm>
            <a:off x="9226084" y="5557755"/>
            <a:ext cx="2347099"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Removing Missing Data</a:t>
            </a:r>
          </a:p>
        </p:txBody>
      </p:sp>
      <p:cxnSp>
        <p:nvCxnSpPr>
          <p:cNvPr id="18" name="Straight Arrow Connector 17">
            <a:extLst>
              <a:ext uri="{FF2B5EF4-FFF2-40B4-BE49-F238E27FC236}">
                <a16:creationId xmlns:a16="http://schemas.microsoft.com/office/drawing/2014/main" id="{1F291E65-779F-639D-1F2E-4793A90F106B}"/>
              </a:ext>
            </a:extLst>
          </p:cNvPr>
          <p:cNvCxnSpPr>
            <a:stCxn id="11" idx="2"/>
            <a:endCxn id="15" idx="0"/>
          </p:cNvCxnSpPr>
          <p:nvPr/>
        </p:nvCxnSpPr>
        <p:spPr>
          <a:xfrm flipH="1">
            <a:off x="7900989" y="3721076"/>
            <a:ext cx="2589556" cy="607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DEB69EA-4EB3-D51F-24F5-DF30516D8495}"/>
              </a:ext>
            </a:extLst>
          </p:cNvPr>
          <p:cNvSpPr txBox="1"/>
          <p:nvPr/>
        </p:nvSpPr>
        <p:spPr>
          <a:xfrm>
            <a:off x="7153161" y="3618956"/>
            <a:ext cx="2090134" cy="646331"/>
          </a:xfrm>
          <a:prstGeom prst="rect">
            <a:avLst/>
          </a:prstGeom>
          <a:noFill/>
        </p:spPr>
        <p:txBody>
          <a:bodyPr wrap="square" rtlCol="0">
            <a:spAutoFit/>
          </a:bodyPr>
          <a:lstStyle/>
          <a:p>
            <a:r>
              <a:rPr lang="en-US" dirty="0"/>
              <a:t>Only include Falcon 9 launches</a:t>
            </a:r>
            <a:endParaRPr lang="en-MY" dirty="0"/>
          </a:p>
        </p:txBody>
      </p:sp>
      <p:cxnSp>
        <p:nvCxnSpPr>
          <p:cNvPr id="22" name="Straight Arrow Connector 21">
            <a:extLst>
              <a:ext uri="{FF2B5EF4-FFF2-40B4-BE49-F238E27FC236}">
                <a16:creationId xmlns:a16="http://schemas.microsoft.com/office/drawing/2014/main" id="{D0E9FC13-2C5A-8BA0-CCE7-9C8EC09EEE8A}"/>
              </a:ext>
            </a:extLst>
          </p:cNvPr>
          <p:cNvCxnSpPr>
            <a:stCxn id="15" idx="2"/>
            <a:endCxn id="16" idx="0"/>
          </p:cNvCxnSpPr>
          <p:nvPr/>
        </p:nvCxnSpPr>
        <p:spPr>
          <a:xfrm>
            <a:off x="7900989" y="4670980"/>
            <a:ext cx="2498645" cy="886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7C1EDE7-CF96-79B5-1539-E940E8827EA0}"/>
              </a:ext>
            </a:extLst>
          </p:cNvPr>
          <p:cNvSpPr txBox="1"/>
          <p:nvPr/>
        </p:nvSpPr>
        <p:spPr>
          <a:xfrm>
            <a:off x="9725506" y="4188894"/>
            <a:ext cx="2090134" cy="1200329"/>
          </a:xfrm>
          <a:prstGeom prst="rect">
            <a:avLst/>
          </a:prstGeom>
          <a:noFill/>
        </p:spPr>
        <p:txBody>
          <a:bodyPr wrap="square" rtlCol="0">
            <a:spAutoFit/>
          </a:bodyPr>
          <a:lstStyle/>
          <a:p>
            <a:r>
              <a:rPr lang="en-US" dirty="0"/>
              <a:t>Removing rows that held missing data from column </a:t>
            </a:r>
            <a:r>
              <a:rPr lang="en-MY" dirty="0" err="1"/>
              <a:t>PayloadMass</a:t>
            </a:r>
            <a:endParaRPr lang="en-MY"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7" name="Title 1">
            <a:extLst>
              <a:ext uri="{FF2B5EF4-FFF2-40B4-BE49-F238E27FC236}">
                <a16:creationId xmlns:a16="http://schemas.microsoft.com/office/drawing/2014/main" id="{91B52743-DA89-A6EC-EB95-D1C17967E2C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9" name="Text Placeholder 2">
            <a:extLst>
              <a:ext uri="{FF2B5EF4-FFF2-40B4-BE49-F238E27FC236}">
                <a16:creationId xmlns:a16="http://schemas.microsoft.com/office/drawing/2014/main" id="{256D0668-9333-D4B7-B1FC-8C2538D5AD9C}"/>
              </a:ext>
            </a:extLst>
          </p:cNvPr>
          <p:cNvSpPr txBox="1">
            <a:spLocks/>
          </p:cNvSpPr>
          <p:nvPr/>
        </p:nvSpPr>
        <p:spPr>
          <a:xfrm>
            <a:off x="820738" y="1800225"/>
            <a:ext cx="5275262" cy="4225925"/>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scrapped from the Wikipedia of Falcon 9 Launches.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was used to parse through the html and extract data from the launches table and saved in a dataset.</a:t>
            </a:r>
          </a:p>
          <a:p>
            <a:pPr>
              <a:lnSpc>
                <a:spcPct val="100000"/>
              </a:lnSpc>
              <a:spcBef>
                <a:spcPts val="1400"/>
              </a:spcBef>
            </a:pPr>
            <a:r>
              <a:rPr lang="en-US" sz="2200" dirty="0">
                <a:solidFill>
                  <a:schemeClr val="accent3">
                    <a:lumMod val="25000"/>
                  </a:schemeClr>
                </a:solidFill>
                <a:latin typeface="Abadi" panose="020B0604020104020204" pitchFamily="34" charset="0"/>
              </a:rPr>
              <a:t>Flowchart of the process can be seen in the diagram to the right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4"/>
              </a:rPr>
              <a:t>https://github.com/Swasbuckler/DataScienceAppliedCapstone/blob/main/jupyter-labs-webscraping.ipynb</a:t>
            </a:r>
            <a:r>
              <a:rPr lang="en-US" sz="2200" dirty="0">
                <a:solidFill>
                  <a:schemeClr val="accent3">
                    <a:lumMod val="25000"/>
                  </a:schemeClr>
                </a:solidFill>
                <a:latin typeface="Abadi" panose="020B0604020104020204" pitchFamily="34" charset="0"/>
              </a:rPr>
              <a:t> </a:t>
            </a:r>
            <a:endParaRPr lang="en-US" sz="2400" dirty="0"/>
          </a:p>
        </p:txBody>
      </p:sp>
      <p:sp>
        <p:nvSpPr>
          <p:cNvPr id="10" name="Content Placeholder 4">
            <a:extLst>
              <a:ext uri="{FF2B5EF4-FFF2-40B4-BE49-F238E27FC236}">
                <a16:creationId xmlns:a16="http://schemas.microsoft.com/office/drawing/2014/main" id="{FF219C23-915D-2EAC-D54E-09A3E246B503}"/>
              </a:ext>
            </a:extLst>
          </p:cNvPr>
          <p:cNvSpPr txBox="1">
            <a:spLocks/>
          </p:cNvSpPr>
          <p:nvPr/>
        </p:nvSpPr>
        <p:spPr>
          <a:xfrm>
            <a:off x="8507032" y="1628979"/>
            <a:ext cx="1143154"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Wikipedia</a:t>
            </a:r>
          </a:p>
        </p:txBody>
      </p:sp>
      <p:sp>
        <p:nvSpPr>
          <p:cNvPr id="12" name="Content Placeholder 4">
            <a:extLst>
              <a:ext uri="{FF2B5EF4-FFF2-40B4-BE49-F238E27FC236}">
                <a16:creationId xmlns:a16="http://schemas.microsoft.com/office/drawing/2014/main" id="{46EFA676-B004-1B66-AFB4-A9137BC4D05C}"/>
              </a:ext>
            </a:extLst>
          </p:cNvPr>
          <p:cNvSpPr txBox="1">
            <a:spLocks/>
          </p:cNvSpPr>
          <p:nvPr/>
        </p:nvSpPr>
        <p:spPr>
          <a:xfrm>
            <a:off x="7087205" y="2671081"/>
            <a:ext cx="1627567"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Data Collection</a:t>
            </a:r>
          </a:p>
        </p:txBody>
      </p:sp>
      <p:cxnSp>
        <p:nvCxnSpPr>
          <p:cNvPr id="13" name="Straight Arrow Connector 12">
            <a:extLst>
              <a:ext uri="{FF2B5EF4-FFF2-40B4-BE49-F238E27FC236}">
                <a16:creationId xmlns:a16="http://schemas.microsoft.com/office/drawing/2014/main" id="{B725D996-2324-C7B6-436B-BB0BD27123B5}"/>
              </a:ext>
            </a:extLst>
          </p:cNvPr>
          <p:cNvCxnSpPr>
            <a:cxnSpLocks/>
            <a:stCxn id="10" idx="2"/>
            <a:endCxn id="12" idx="0"/>
          </p:cNvCxnSpPr>
          <p:nvPr/>
        </p:nvCxnSpPr>
        <p:spPr>
          <a:xfrm flipH="1">
            <a:off x="7900989" y="1971470"/>
            <a:ext cx="1177620" cy="699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4">
            <a:extLst>
              <a:ext uri="{FF2B5EF4-FFF2-40B4-BE49-F238E27FC236}">
                <a16:creationId xmlns:a16="http://schemas.microsoft.com/office/drawing/2014/main" id="{423AB7CC-58F4-B9EE-D0DC-B9CE925455FC}"/>
              </a:ext>
            </a:extLst>
          </p:cNvPr>
          <p:cNvSpPr txBox="1">
            <a:spLocks/>
          </p:cNvSpPr>
          <p:nvPr/>
        </p:nvSpPr>
        <p:spPr>
          <a:xfrm>
            <a:off x="9483049" y="3378585"/>
            <a:ext cx="2191880"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err="1"/>
              <a:t>BeautifulSoup</a:t>
            </a:r>
            <a:r>
              <a:rPr lang="en-US" sz="1800" dirty="0"/>
              <a:t> Object </a:t>
            </a:r>
          </a:p>
        </p:txBody>
      </p:sp>
      <p:cxnSp>
        <p:nvCxnSpPr>
          <p:cNvPr id="15" name="Straight Arrow Connector 14">
            <a:extLst>
              <a:ext uri="{FF2B5EF4-FFF2-40B4-BE49-F238E27FC236}">
                <a16:creationId xmlns:a16="http://schemas.microsoft.com/office/drawing/2014/main" id="{AD0CB73C-2765-DE03-27F2-60411E20F801}"/>
              </a:ext>
            </a:extLst>
          </p:cNvPr>
          <p:cNvCxnSpPr>
            <a:cxnSpLocks/>
            <a:stCxn id="12" idx="2"/>
            <a:endCxn id="14" idx="0"/>
          </p:cNvCxnSpPr>
          <p:nvPr/>
        </p:nvCxnSpPr>
        <p:spPr>
          <a:xfrm>
            <a:off x="7900989" y="3013572"/>
            <a:ext cx="2678000" cy="365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93F614A-9544-31CD-6C2D-0EB7C40268E8}"/>
              </a:ext>
            </a:extLst>
          </p:cNvPr>
          <p:cNvSpPr txBox="1"/>
          <p:nvPr/>
        </p:nvSpPr>
        <p:spPr>
          <a:xfrm>
            <a:off x="9367742" y="2563722"/>
            <a:ext cx="2307187" cy="646331"/>
          </a:xfrm>
          <a:prstGeom prst="rect">
            <a:avLst/>
          </a:prstGeom>
          <a:noFill/>
        </p:spPr>
        <p:txBody>
          <a:bodyPr wrap="square" rtlCol="0">
            <a:spAutoFit/>
          </a:bodyPr>
          <a:lstStyle/>
          <a:p>
            <a:r>
              <a:rPr lang="en-US" dirty="0"/>
              <a:t>Initialize </a:t>
            </a:r>
            <a:r>
              <a:rPr lang="en-US" dirty="0" err="1"/>
              <a:t>BeautifulSoup</a:t>
            </a:r>
            <a:r>
              <a:rPr lang="en-US" dirty="0"/>
              <a:t> Object</a:t>
            </a:r>
            <a:endParaRPr lang="en-MY" dirty="0"/>
          </a:p>
        </p:txBody>
      </p:sp>
      <p:sp>
        <p:nvSpPr>
          <p:cNvPr id="17" name="Content Placeholder 4">
            <a:extLst>
              <a:ext uri="{FF2B5EF4-FFF2-40B4-BE49-F238E27FC236}">
                <a16:creationId xmlns:a16="http://schemas.microsoft.com/office/drawing/2014/main" id="{D03C4ED8-978A-F398-28D3-61CC244BDE13}"/>
              </a:ext>
            </a:extLst>
          </p:cNvPr>
          <p:cNvSpPr txBox="1">
            <a:spLocks/>
          </p:cNvSpPr>
          <p:nvPr/>
        </p:nvSpPr>
        <p:spPr>
          <a:xfrm>
            <a:off x="6934350" y="4328489"/>
            <a:ext cx="1627567"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Column Names</a:t>
            </a:r>
          </a:p>
        </p:txBody>
      </p:sp>
      <p:sp>
        <p:nvSpPr>
          <p:cNvPr id="18" name="Content Placeholder 4">
            <a:extLst>
              <a:ext uri="{FF2B5EF4-FFF2-40B4-BE49-F238E27FC236}">
                <a16:creationId xmlns:a16="http://schemas.microsoft.com/office/drawing/2014/main" id="{9F4DF4D5-ECEF-4F79-71E9-8398E5799AA0}"/>
              </a:ext>
            </a:extLst>
          </p:cNvPr>
          <p:cNvSpPr txBox="1">
            <a:spLocks/>
          </p:cNvSpPr>
          <p:nvPr/>
        </p:nvSpPr>
        <p:spPr>
          <a:xfrm>
            <a:off x="9110873" y="5416036"/>
            <a:ext cx="2090135"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err="1"/>
              <a:t>DataFrame</a:t>
            </a:r>
            <a:r>
              <a:rPr lang="en-US" sz="1800" dirty="0"/>
              <a:t> Creation</a:t>
            </a:r>
          </a:p>
        </p:txBody>
      </p:sp>
      <p:cxnSp>
        <p:nvCxnSpPr>
          <p:cNvPr id="19" name="Straight Arrow Connector 18">
            <a:extLst>
              <a:ext uri="{FF2B5EF4-FFF2-40B4-BE49-F238E27FC236}">
                <a16:creationId xmlns:a16="http://schemas.microsoft.com/office/drawing/2014/main" id="{EDACC273-7FC7-7540-8B70-A7003E8329B2}"/>
              </a:ext>
            </a:extLst>
          </p:cNvPr>
          <p:cNvCxnSpPr>
            <a:cxnSpLocks/>
            <a:stCxn id="14" idx="2"/>
            <a:endCxn id="17" idx="0"/>
          </p:cNvCxnSpPr>
          <p:nvPr/>
        </p:nvCxnSpPr>
        <p:spPr>
          <a:xfrm flipH="1">
            <a:off x="7748134" y="3721076"/>
            <a:ext cx="2830855" cy="607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3B0C54-D6E6-86B1-AAFD-B95C73E67784}"/>
              </a:ext>
            </a:extLst>
          </p:cNvPr>
          <p:cNvSpPr txBox="1"/>
          <p:nvPr/>
        </p:nvSpPr>
        <p:spPr>
          <a:xfrm>
            <a:off x="6855922" y="3505269"/>
            <a:ext cx="2090134" cy="646331"/>
          </a:xfrm>
          <a:prstGeom prst="rect">
            <a:avLst/>
          </a:prstGeom>
          <a:noFill/>
        </p:spPr>
        <p:txBody>
          <a:bodyPr wrap="square" rtlCol="0">
            <a:spAutoFit/>
          </a:bodyPr>
          <a:lstStyle/>
          <a:p>
            <a:r>
              <a:rPr lang="en-US" dirty="0"/>
              <a:t>Extracted Column names from html</a:t>
            </a:r>
            <a:endParaRPr lang="en-MY" dirty="0"/>
          </a:p>
        </p:txBody>
      </p:sp>
      <p:cxnSp>
        <p:nvCxnSpPr>
          <p:cNvPr id="21" name="Straight Arrow Connector 20">
            <a:extLst>
              <a:ext uri="{FF2B5EF4-FFF2-40B4-BE49-F238E27FC236}">
                <a16:creationId xmlns:a16="http://schemas.microsoft.com/office/drawing/2014/main" id="{9BA4BE56-9B19-F407-9967-DBECC2ADA6F2}"/>
              </a:ext>
            </a:extLst>
          </p:cNvPr>
          <p:cNvCxnSpPr>
            <a:cxnSpLocks/>
            <a:stCxn id="17" idx="2"/>
            <a:endCxn id="18" idx="0"/>
          </p:cNvCxnSpPr>
          <p:nvPr/>
        </p:nvCxnSpPr>
        <p:spPr>
          <a:xfrm>
            <a:off x="7748134" y="4670980"/>
            <a:ext cx="2407807" cy="745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8413A74-DC5A-D4E9-A266-63D89E4668FD}"/>
              </a:ext>
            </a:extLst>
          </p:cNvPr>
          <p:cNvSpPr txBox="1"/>
          <p:nvPr/>
        </p:nvSpPr>
        <p:spPr>
          <a:xfrm>
            <a:off x="9533922" y="4535993"/>
            <a:ext cx="2090134" cy="646331"/>
          </a:xfrm>
          <a:prstGeom prst="rect">
            <a:avLst/>
          </a:prstGeom>
          <a:noFill/>
        </p:spPr>
        <p:txBody>
          <a:bodyPr wrap="square" rtlCol="0">
            <a:spAutoFit/>
          </a:bodyPr>
          <a:lstStyle/>
          <a:p>
            <a:r>
              <a:rPr lang="en-US" dirty="0"/>
              <a:t>Parsing html to create </a:t>
            </a:r>
            <a:r>
              <a:rPr lang="en-US" dirty="0" err="1"/>
              <a:t>DataFrame</a:t>
            </a:r>
            <a:endParaRPr lang="en-MY" dirty="0"/>
          </a:p>
        </p:txBody>
      </p:sp>
      <p:sp>
        <p:nvSpPr>
          <p:cNvPr id="36" name="TextBox 35">
            <a:extLst>
              <a:ext uri="{FF2B5EF4-FFF2-40B4-BE49-F238E27FC236}">
                <a16:creationId xmlns:a16="http://schemas.microsoft.com/office/drawing/2014/main" id="{F0E3E310-866E-034E-9380-D79B0BA7BF13}"/>
              </a:ext>
            </a:extLst>
          </p:cNvPr>
          <p:cNvSpPr txBox="1"/>
          <p:nvPr/>
        </p:nvSpPr>
        <p:spPr>
          <a:xfrm>
            <a:off x="6471784" y="1853504"/>
            <a:ext cx="2090134" cy="646331"/>
          </a:xfrm>
          <a:prstGeom prst="rect">
            <a:avLst/>
          </a:prstGeom>
          <a:noFill/>
        </p:spPr>
        <p:txBody>
          <a:bodyPr wrap="square" rtlCol="0">
            <a:spAutoFit/>
          </a:bodyPr>
          <a:lstStyle/>
          <a:p>
            <a:r>
              <a:rPr lang="en-US" dirty="0"/>
              <a:t>Webscraping of Falcon 9 Launches</a:t>
            </a:r>
            <a:endParaRPr lang="en-MY"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f80a141d-92ca-4d3d-9308-f7e7b1d44ce8"/>
    <ds:schemaRef ds:uri="http://purl.org/dc/elements/1.1/"/>
    <ds:schemaRef ds:uri="http://schemas.microsoft.com/office/2006/documentManagement/types"/>
    <ds:schemaRef ds:uri="http://purl.org/dc/dcmitype/"/>
    <ds:schemaRef ds:uri="http://schemas.microsoft.com/office/2006/metadata/properties"/>
    <ds:schemaRef ds:uri="http://schemas.microsoft.com/office/infopath/2007/PartnerControls"/>
    <ds:schemaRef ds:uri="http://schemas.openxmlformats.org/package/2006/metadata/core-properties"/>
    <ds:schemaRef ds:uri="155be751-a274-42e8-93fb-f39d3b9bccc8"/>
    <ds:schemaRef ds:uri="http://www.w3.org/XML/1998/namespace"/>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471</TotalTime>
  <Words>2721</Words>
  <Application>Microsoft Office PowerPoint</Application>
  <PresentationFormat>Widescreen</PresentationFormat>
  <Paragraphs>282</Paragraphs>
  <Slides>47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ANDY HADIAN SHAH</cp:lastModifiedBy>
  <cp:revision>204</cp:revision>
  <dcterms:created xsi:type="dcterms:W3CDTF">2021-04-29T18:58:34Z</dcterms:created>
  <dcterms:modified xsi:type="dcterms:W3CDTF">2025-10-25T16:07:24Z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